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Codec Pro" charset="1" panose="00000500000000000000"/>
      <p:regular r:id="rId11"/>
    </p:embeddedFont>
    <p:embeddedFont>
      <p:font typeface="Codec Pro Bold" charset="1" panose="00000600000000000000"/>
      <p:regular r:id="rId12"/>
    </p:embeddedFont>
    <p:embeddedFont>
      <p:font typeface="Codec Pro Thin" charset="1" panose="00000200000000000000"/>
      <p:regular r:id="rId13"/>
    </p:embeddedFont>
    <p:embeddedFont>
      <p:font typeface="Codec Pro Light" charset="1" panose="00000300000000000000"/>
      <p:regular r:id="rId14"/>
    </p:embeddedFont>
    <p:embeddedFont>
      <p:font typeface="Codec Pro Ultra-Bold" charset="1" panose="00000700000000000000"/>
      <p:regular r:id="rId15"/>
    </p:embeddedFont>
    <p:embeddedFont>
      <p:font typeface="Codec Pro Heavy" charset="1" panose="00000A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http://www.shamana-china.com"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7687224"/>
          </a:xfrm>
          <a:custGeom>
            <a:avLst/>
            <a:gdLst/>
            <a:ahLst/>
            <a:cxnLst/>
            <a:rect r="r" b="b" t="t" l="l"/>
            <a:pathLst>
              <a:path h="7687224" w="18288000">
                <a:moveTo>
                  <a:pt x="0" y="0"/>
                </a:moveTo>
                <a:lnTo>
                  <a:pt x="18288000" y="0"/>
                </a:lnTo>
                <a:lnTo>
                  <a:pt x="18288000" y="7687224"/>
                </a:lnTo>
                <a:lnTo>
                  <a:pt x="0" y="7687224"/>
                </a:lnTo>
                <a:lnTo>
                  <a:pt x="0" y="0"/>
                </a:lnTo>
                <a:close/>
              </a:path>
            </a:pathLst>
          </a:custGeom>
          <a:blipFill>
            <a:blip r:embed="rId2"/>
            <a:stretch>
              <a:fillRect l="0" t="-18689" r="0" b="-39812"/>
            </a:stretch>
          </a:blipFill>
        </p:spPr>
      </p:sp>
      <p:grpSp>
        <p:nvGrpSpPr>
          <p:cNvPr name="Group 3" id="3"/>
          <p:cNvGrpSpPr/>
          <p:nvPr/>
        </p:nvGrpSpPr>
        <p:grpSpPr>
          <a:xfrm rot="0">
            <a:off x="438039" y="6858187"/>
            <a:ext cx="9139120" cy="3086100"/>
            <a:chOff x="0" y="0"/>
            <a:chExt cx="2407011" cy="812800"/>
          </a:xfrm>
        </p:grpSpPr>
        <p:sp>
          <p:nvSpPr>
            <p:cNvPr name="Freeform 4" id="4"/>
            <p:cNvSpPr/>
            <p:nvPr/>
          </p:nvSpPr>
          <p:spPr>
            <a:xfrm flipH="false" flipV="false" rot="0">
              <a:off x="0" y="0"/>
              <a:ext cx="2407011" cy="812800"/>
            </a:xfrm>
            <a:custGeom>
              <a:avLst/>
              <a:gdLst/>
              <a:ahLst/>
              <a:cxnLst/>
              <a:rect r="r" b="b" t="t" l="l"/>
              <a:pathLst>
                <a:path h="812800" w="2407011">
                  <a:moveTo>
                    <a:pt x="43203" y="0"/>
                  </a:moveTo>
                  <a:lnTo>
                    <a:pt x="2363808" y="0"/>
                  </a:lnTo>
                  <a:cubicBezTo>
                    <a:pt x="2375266" y="0"/>
                    <a:pt x="2386255" y="4552"/>
                    <a:pt x="2394357" y="12654"/>
                  </a:cubicBezTo>
                  <a:cubicBezTo>
                    <a:pt x="2402459" y="20756"/>
                    <a:pt x="2407011" y="31745"/>
                    <a:pt x="2407011" y="43203"/>
                  </a:cubicBezTo>
                  <a:lnTo>
                    <a:pt x="2407011" y="769597"/>
                  </a:lnTo>
                  <a:cubicBezTo>
                    <a:pt x="2407011" y="781055"/>
                    <a:pt x="2402459" y="792044"/>
                    <a:pt x="2394357" y="800146"/>
                  </a:cubicBezTo>
                  <a:cubicBezTo>
                    <a:pt x="2386255" y="808248"/>
                    <a:pt x="2375266" y="812800"/>
                    <a:pt x="2363808" y="812800"/>
                  </a:cubicBezTo>
                  <a:lnTo>
                    <a:pt x="43203" y="812800"/>
                  </a:lnTo>
                  <a:cubicBezTo>
                    <a:pt x="31745" y="812800"/>
                    <a:pt x="20756" y="808248"/>
                    <a:pt x="12654" y="800146"/>
                  </a:cubicBezTo>
                  <a:cubicBezTo>
                    <a:pt x="4552" y="792044"/>
                    <a:pt x="0" y="781055"/>
                    <a:pt x="0" y="769597"/>
                  </a:cubicBezTo>
                  <a:lnTo>
                    <a:pt x="0" y="43203"/>
                  </a:lnTo>
                  <a:cubicBezTo>
                    <a:pt x="0" y="31745"/>
                    <a:pt x="4552" y="20756"/>
                    <a:pt x="12654" y="12654"/>
                  </a:cubicBezTo>
                  <a:cubicBezTo>
                    <a:pt x="20756" y="4552"/>
                    <a:pt x="31745" y="0"/>
                    <a:pt x="43203" y="0"/>
                  </a:cubicBezTo>
                  <a:close/>
                </a:path>
              </a:pathLst>
            </a:custGeom>
            <a:solidFill>
              <a:srgbClr val="CF2727"/>
            </a:solidFill>
          </p:spPr>
        </p:sp>
        <p:sp>
          <p:nvSpPr>
            <p:cNvPr name="TextBox 5" id="5"/>
            <p:cNvSpPr txBox="true"/>
            <p:nvPr/>
          </p:nvSpPr>
          <p:spPr>
            <a:xfrm>
              <a:off x="0" y="0"/>
              <a:ext cx="2407011" cy="812800"/>
            </a:xfrm>
            <a:prstGeom prst="rect">
              <a:avLst/>
            </a:prstGeom>
          </p:spPr>
          <p:txBody>
            <a:bodyPr anchor="ctr" rtlCol="false" tIns="50800" lIns="50800" bIns="50800" rIns="50800"/>
            <a:lstStyle/>
            <a:p>
              <a:pPr algn="ctr">
                <a:lnSpc>
                  <a:spcPts val="1686"/>
                </a:lnSpc>
              </a:pPr>
            </a:p>
          </p:txBody>
        </p:sp>
      </p:grpSp>
      <p:sp>
        <p:nvSpPr>
          <p:cNvPr name="Freeform 6" id="6"/>
          <p:cNvSpPr/>
          <p:nvPr/>
        </p:nvSpPr>
        <p:spPr>
          <a:xfrm flipH="false" flipV="false" rot="0">
            <a:off x="5322372" y="2288520"/>
            <a:ext cx="5653743" cy="2019194"/>
          </a:xfrm>
          <a:custGeom>
            <a:avLst/>
            <a:gdLst/>
            <a:ahLst/>
            <a:cxnLst/>
            <a:rect r="r" b="b" t="t" l="l"/>
            <a:pathLst>
              <a:path h="2019194" w="5653743">
                <a:moveTo>
                  <a:pt x="0" y="0"/>
                </a:moveTo>
                <a:lnTo>
                  <a:pt x="5653743" y="0"/>
                </a:lnTo>
                <a:lnTo>
                  <a:pt x="5653743" y="2019194"/>
                </a:lnTo>
                <a:lnTo>
                  <a:pt x="0" y="2019194"/>
                </a:lnTo>
                <a:lnTo>
                  <a:pt x="0" y="0"/>
                </a:lnTo>
                <a:close/>
              </a:path>
            </a:pathLst>
          </a:custGeom>
          <a:blipFill>
            <a:blip r:embed="rId3"/>
            <a:stretch>
              <a:fillRect l="0" t="0" r="0" b="0"/>
            </a:stretch>
          </a:blipFill>
        </p:spPr>
      </p:sp>
      <p:sp>
        <p:nvSpPr>
          <p:cNvPr name="Freeform 7" id="7"/>
          <p:cNvSpPr/>
          <p:nvPr/>
        </p:nvSpPr>
        <p:spPr>
          <a:xfrm flipH="false" flipV="false" rot="0">
            <a:off x="16591517" y="8296373"/>
            <a:ext cx="914400" cy="914400"/>
          </a:xfrm>
          <a:custGeom>
            <a:avLst/>
            <a:gdLst/>
            <a:ahLst/>
            <a:cxnLst/>
            <a:rect r="r" b="b" t="t" l="l"/>
            <a:pathLst>
              <a:path h="914400" w="914400">
                <a:moveTo>
                  <a:pt x="0" y="0"/>
                </a:moveTo>
                <a:lnTo>
                  <a:pt x="914400" y="0"/>
                </a:lnTo>
                <a:lnTo>
                  <a:pt x="914400" y="914400"/>
                </a:lnTo>
                <a:lnTo>
                  <a:pt x="0" y="914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710614" y="5462104"/>
            <a:ext cx="1210747" cy="1042756"/>
          </a:xfrm>
          <a:custGeom>
            <a:avLst/>
            <a:gdLst/>
            <a:ahLst/>
            <a:cxnLst/>
            <a:rect r="r" b="b" t="t" l="l"/>
            <a:pathLst>
              <a:path h="1042756" w="1210747">
                <a:moveTo>
                  <a:pt x="0" y="0"/>
                </a:moveTo>
                <a:lnTo>
                  <a:pt x="1210748" y="0"/>
                </a:lnTo>
                <a:lnTo>
                  <a:pt x="1210748" y="1042756"/>
                </a:lnTo>
                <a:lnTo>
                  <a:pt x="0" y="10427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028700" y="7429500"/>
            <a:ext cx="8995066" cy="1828800"/>
          </a:xfrm>
          <a:prstGeom prst="rect">
            <a:avLst/>
          </a:prstGeom>
        </p:spPr>
        <p:txBody>
          <a:bodyPr anchor="t" rtlCol="false" tIns="0" lIns="0" bIns="0" rIns="0">
            <a:spAutoFit/>
          </a:bodyPr>
          <a:lstStyle/>
          <a:p>
            <a:pPr algn="l">
              <a:lnSpc>
                <a:spcPts val="4500"/>
              </a:lnSpc>
            </a:pPr>
            <a:r>
              <a:rPr lang="en-US" sz="4500">
                <a:solidFill>
                  <a:srgbClr val="EFF0EC"/>
                </a:solidFill>
                <a:latin typeface="Codec Pro Bold"/>
              </a:rPr>
              <a:t>From Inquiry to Feedback:</a:t>
            </a:r>
          </a:p>
          <a:p>
            <a:pPr algn="l">
              <a:lnSpc>
                <a:spcPts val="4500"/>
              </a:lnSpc>
            </a:pPr>
          </a:p>
          <a:p>
            <a:pPr algn="l">
              <a:lnSpc>
                <a:spcPts val="4500"/>
              </a:lnSpc>
            </a:pPr>
            <a:r>
              <a:rPr lang="en-US" sz="4500">
                <a:solidFill>
                  <a:srgbClr val="EFF0EC"/>
                </a:solidFill>
                <a:latin typeface="Codec Pro Bold"/>
              </a:rPr>
              <a:t> SHAMANA Sourcing Journey</a:t>
            </a:r>
          </a:p>
        </p:txBody>
      </p:sp>
      <p:sp>
        <p:nvSpPr>
          <p:cNvPr name="TextBox 10" id="10"/>
          <p:cNvSpPr txBox="true"/>
          <p:nvPr/>
        </p:nvSpPr>
        <p:spPr>
          <a:xfrm rot="0">
            <a:off x="10976115" y="8248650"/>
            <a:ext cx="6072603" cy="914595"/>
          </a:xfrm>
          <a:prstGeom prst="rect">
            <a:avLst/>
          </a:prstGeom>
        </p:spPr>
        <p:txBody>
          <a:bodyPr anchor="t" rtlCol="false" tIns="0" lIns="0" bIns="0" rIns="0">
            <a:spAutoFit/>
          </a:bodyPr>
          <a:lstStyle/>
          <a:p>
            <a:pPr algn="l">
              <a:lnSpc>
                <a:spcPts val="3542"/>
              </a:lnSpc>
            </a:pPr>
            <a:r>
              <a:rPr lang="en-US" sz="2530">
                <a:solidFill>
                  <a:srgbClr val="000000"/>
                </a:solidFill>
                <a:latin typeface="Codec Pro"/>
              </a:rPr>
              <a:t>Understanding the Customer Experience Process</a:t>
            </a:r>
          </a:p>
        </p:txBody>
      </p:sp>
      <p:sp>
        <p:nvSpPr>
          <p:cNvPr name="TextBox 11" id="11"/>
          <p:cNvSpPr txBox="true"/>
          <p:nvPr/>
        </p:nvSpPr>
        <p:spPr>
          <a:xfrm rot="0">
            <a:off x="2272365" y="9375661"/>
            <a:ext cx="5104186" cy="431800"/>
          </a:xfrm>
          <a:prstGeom prst="rect">
            <a:avLst/>
          </a:prstGeom>
        </p:spPr>
        <p:txBody>
          <a:bodyPr anchor="t" rtlCol="false" tIns="0" lIns="0" bIns="0" rIns="0">
            <a:spAutoFit/>
          </a:bodyPr>
          <a:lstStyle/>
          <a:p>
            <a:pPr algn="ctr">
              <a:lnSpc>
                <a:spcPts val="3499"/>
              </a:lnSpc>
            </a:pPr>
            <a:r>
              <a:rPr lang="en-US" sz="2499" u="sng">
                <a:solidFill>
                  <a:srgbClr val="EFF0EC"/>
                </a:solidFill>
                <a:latin typeface="Arimo Bold"/>
                <a:hlinkClick r:id="rId8" tooltip="http://www.shamana-china.com"/>
              </a:rPr>
              <a:t>www.shamana-china.com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grpSp>
        <p:nvGrpSpPr>
          <p:cNvPr name="Group 2" id="2"/>
          <p:cNvGrpSpPr/>
          <p:nvPr/>
        </p:nvGrpSpPr>
        <p:grpSpPr>
          <a:xfrm rot="0">
            <a:off x="4646467" y="401761"/>
            <a:ext cx="10540684" cy="1253877"/>
            <a:chOff x="0" y="0"/>
            <a:chExt cx="2776147" cy="330239"/>
          </a:xfrm>
        </p:grpSpPr>
        <p:sp>
          <p:nvSpPr>
            <p:cNvPr name="Freeform 3" id="3"/>
            <p:cNvSpPr/>
            <p:nvPr/>
          </p:nvSpPr>
          <p:spPr>
            <a:xfrm flipH="false" flipV="false" rot="0">
              <a:off x="0" y="0"/>
              <a:ext cx="2776147" cy="330239"/>
            </a:xfrm>
            <a:custGeom>
              <a:avLst/>
              <a:gdLst/>
              <a:ahLst/>
              <a:cxnLst/>
              <a:rect r="r" b="b" t="t" l="l"/>
              <a:pathLst>
                <a:path h="330239" w="2776147">
                  <a:moveTo>
                    <a:pt x="37458" y="0"/>
                  </a:moveTo>
                  <a:lnTo>
                    <a:pt x="2738689" y="0"/>
                  </a:lnTo>
                  <a:cubicBezTo>
                    <a:pt x="2759377" y="0"/>
                    <a:pt x="2776147" y="16771"/>
                    <a:pt x="2776147" y="37458"/>
                  </a:cubicBezTo>
                  <a:lnTo>
                    <a:pt x="2776147" y="292781"/>
                  </a:lnTo>
                  <a:cubicBezTo>
                    <a:pt x="2776147" y="313469"/>
                    <a:pt x="2759377" y="330239"/>
                    <a:pt x="2738689" y="330239"/>
                  </a:cubicBezTo>
                  <a:lnTo>
                    <a:pt x="37458" y="330239"/>
                  </a:lnTo>
                  <a:cubicBezTo>
                    <a:pt x="16771" y="330239"/>
                    <a:pt x="0" y="313469"/>
                    <a:pt x="0" y="292781"/>
                  </a:cubicBezTo>
                  <a:lnTo>
                    <a:pt x="0" y="37458"/>
                  </a:lnTo>
                  <a:cubicBezTo>
                    <a:pt x="0" y="16771"/>
                    <a:pt x="16771" y="0"/>
                    <a:pt x="37458" y="0"/>
                  </a:cubicBezTo>
                  <a:close/>
                </a:path>
              </a:pathLst>
            </a:custGeom>
            <a:solidFill>
              <a:srgbClr val="CF2727"/>
            </a:solidFill>
          </p:spPr>
        </p:sp>
        <p:sp>
          <p:nvSpPr>
            <p:cNvPr name="TextBox 4" id="4"/>
            <p:cNvSpPr txBox="true"/>
            <p:nvPr/>
          </p:nvSpPr>
          <p:spPr>
            <a:xfrm>
              <a:off x="0" y="0"/>
              <a:ext cx="2776147" cy="330239"/>
            </a:xfrm>
            <a:prstGeom prst="rect">
              <a:avLst/>
            </a:prstGeom>
          </p:spPr>
          <p:txBody>
            <a:bodyPr anchor="ctr" rtlCol="false" tIns="50800" lIns="50800" bIns="50800" rIns="50800"/>
            <a:lstStyle/>
            <a:p>
              <a:pPr algn="ctr">
                <a:lnSpc>
                  <a:spcPts val="1686"/>
                </a:lnSpc>
              </a:pPr>
            </a:p>
          </p:txBody>
        </p:sp>
      </p:grpSp>
      <p:sp>
        <p:nvSpPr>
          <p:cNvPr name="Freeform 5" id="5"/>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6" id="6"/>
          <p:cNvSpPr/>
          <p:nvPr/>
        </p:nvSpPr>
        <p:spPr>
          <a:xfrm flipH="false" flipV="false" rot="0">
            <a:off x="10835945" y="2867888"/>
            <a:ext cx="7103294" cy="6654301"/>
          </a:xfrm>
          <a:custGeom>
            <a:avLst/>
            <a:gdLst/>
            <a:ahLst/>
            <a:cxnLst/>
            <a:rect r="r" b="b" t="t" l="l"/>
            <a:pathLst>
              <a:path h="6654301" w="7103294">
                <a:moveTo>
                  <a:pt x="0" y="0"/>
                </a:moveTo>
                <a:lnTo>
                  <a:pt x="7103294" y="0"/>
                </a:lnTo>
                <a:lnTo>
                  <a:pt x="7103294" y="6654300"/>
                </a:lnTo>
                <a:lnTo>
                  <a:pt x="0" y="6654300"/>
                </a:lnTo>
                <a:lnTo>
                  <a:pt x="0" y="0"/>
                </a:lnTo>
                <a:close/>
              </a:path>
            </a:pathLst>
          </a:custGeom>
          <a:blipFill>
            <a:blip r:embed="rId3"/>
            <a:stretch>
              <a:fillRect l="-26216" t="0" r="-14390" b="0"/>
            </a:stretch>
          </a:blipFill>
        </p:spPr>
      </p:sp>
      <p:sp>
        <p:nvSpPr>
          <p:cNvPr name="TextBox 7" id="7"/>
          <p:cNvSpPr txBox="true"/>
          <p:nvPr/>
        </p:nvSpPr>
        <p:spPr>
          <a:xfrm rot="0">
            <a:off x="4646467" y="685800"/>
            <a:ext cx="10540684" cy="12573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B.Order Processing and Delivery</a:t>
            </a:r>
          </a:p>
          <a:p>
            <a:pPr algn="ctr">
              <a:lnSpc>
                <a:spcPts val="4500"/>
              </a:lnSpc>
            </a:pPr>
          </a:p>
        </p:txBody>
      </p:sp>
      <p:sp>
        <p:nvSpPr>
          <p:cNvPr name="TextBox 8" id="8"/>
          <p:cNvSpPr txBox="true"/>
          <p:nvPr/>
        </p:nvSpPr>
        <p:spPr>
          <a:xfrm rot="0">
            <a:off x="-317312" y="1638881"/>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Process 3:  Quality Inspection</a:t>
            </a:r>
          </a:p>
        </p:txBody>
      </p:sp>
      <p:sp>
        <p:nvSpPr>
          <p:cNvPr name="TextBox 9" id="9"/>
          <p:cNvSpPr txBox="true"/>
          <p:nvPr/>
        </p:nvSpPr>
        <p:spPr>
          <a:xfrm rot="0">
            <a:off x="368492" y="2948904"/>
            <a:ext cx="10273306" cy="7295515"/>
          </a:xfrm>
          <a:prstGeom prst="rect">
            <a:avLst/>
          </a:prstGeom>
        </p:spPr>
        <p:txBody>
          <a:bodyPr anchor="t" rtlCol="false" tIns="0" lIns="0" bIns="0" rIns="0">
            <a:spAutoFit/>
          </a:bodyPr>
          <a:lstStyle/>
          <a:p>
            <a:pPr algn="ctr">
              <a:lnSpc>
                <a:spcPts val="4100"/>
              </a:lnSpc>
            </a:pPr>
            <a:r>
              <a:rPr lang="en-US" sz="4100">
                <a:solidFill>
                  <a:srgbClr val="5D544D"/>
                </a:solidFill>
                <a:latin typeface="Codec Pro Bold"/>
              </a:rPr>
              <a:t>Depending on the specifics of your order, we typically conduct a thorough inspection of the products.</a:t>
            </a:r>
          </a:p>
          <a:p>
            <a:pPr algn="ctr">
              <a:lnSpc>
                <a:spcPts val="4100"/>
              </a:lnSpc>
            </a:pPr>
          </a:p>
          <a:p>
            <a:pPr algn="ctr">
              <a:lnSpc>
                <a:spcPts val="4100"/>
              </a:lnSpc>
            </a:pPr>
            <a:r>
              <a:rPr lang="en-US" sz="4100">
                <a:solidFill>
                  <a:srgbClr val="5D544D"/>
                </a:solidFill>
                <a:latin typeface="Codec Pro Bold"/>
              </a:rPr>
              <a:t> In some cases, you will receive a detailed inspection report. If the products meet our quality standards, we proceed with loading and prepare them for shipment. </a:t>
            </a:r>
          </a:p>
          <a:p>
            <a:pPr algn="ctr">
              <a:lnSpc>
                <a:spcPts val="4100"/>
              </a:lnSpc>
            </a:pPr>
          </a:p>
          <a:p>
            <a:pPr algn="ctr">
              <a:lnSpc>
                <a:spcPts val="4100"/>
              </a:lnSpc>
            </a:pPr>
            <a:r>
              <a:rPr lang="en-US" sz="4100">
                <a:solidFill>
                  <a:srgbClr val="5D544D"/>
                </a:solidFill>
                <a:latin typeface="Codec Pro Bold"/>
              </a:rPr>
              <a:t>Full payment of the invoice is required at this point to proceed with loading.</a:t>
            </a:r>
          </a:p>
          <a:p>
            <a:pPr algn="l">
              <a:lnSpc>
                <a:spcPts val="4100"/>
              </a:lnSpc>
            </a:pPr>
          </a:p>
          <a:p>
            <a:pPr algn="l">
              <a:lnSpc>
                <a:spcPts val="410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grpSp>
        <p:nvGrpSpPr>
          <p:cNvPr name="Group 2" id="2"/>
          <p:cNvGrpSpPr/>
          <p:nvPr/>
        </p:nvGrpSpPr>
        <p:grpSpPr>
          <a:xfrm rot="0">
            <a:off x="4646467" y="401761"/>
            <a:ext cx="10540684" cy="1253877"/>
            <a:chOff x="0" y="0"/>
            <a:chExt cx="2776147" cy="330239"/>
          </a:xfrm>
        </p:grpSpPr>
        <p:sp>
          <p:nvSpPr>
            <p:cNvPr name="Freeform 3" id="3"/>
            <p:cNvSpPr/>
            <p:nvPr/>
          </p:nvSpPr>
          <p:spPr>
            <a:xfrm flipH="false" flipV="false" rot="0">
              <a:off x="0" y="0"/>
              <a:ext cx="2776147" cy="330239"/>
            </a:xfrm>
            <a:custGeom>
              <a:avLst/>
              <a:gdLst/>
              <a:ahLst/>
              <a:cxnLst/>
              <a:rect r="r" b="b" t="t" l="l"/>
              <a:pathLst>
                <a:path h="330239" w="2776147">
                  <a:moveTo>
                    <a:pt x="37458" y="0"/>
                  </a:moveTo>
                  <a:lnTo>
                    <a:pt x="2738689" y="0"/>
                  </a:lnTo>
                  <a:cubicBezTo>
                    <a:pt x="2759377" y="0"/>
                    <a:pt x="2776147" y="16771"/>
                    <a:pt x="2776147" y="37458"/>
                  </a:cubicBezTo>
                  <a:lnTo>
                    <a:pt x="2776147" y="292781"/>
                  </a:lnTo>
                  <a:cubicBezTo>
                    <a:pt x="2776147" y="313469"/>
                    <a:pt x="2759377" y="330239"/>
                    <a:pt x="2738689" y="330239"/>
                  </a:cubicBezTo>
                  <a:lnTo>
                    <a:pt x="37458" y="330239"/>
                  </a:lnTo>
                  <a:cubicBezTo>
                    <a:pt x="16771" y="330239"/>
                    <a:pt x="0" y="313469"/>
                    <a:pt x="0" y="292781"/>
                  </a:cubicBezTo>
                  <a:lnTo>
                    <a:pt x="0" y="37458"/>
                  </a:lnTo>
                  <a:cubicBezTo>
                    <a:pt x="0" y="16771"/>
                    <a:pt x="16771" y="0"/>
                    <a:pt x="37458" y="0"/>
                  </a:cubicBezTo>
                  <a:close/>
                </a:path>
              </a:pathLst>
            </a:custGeom>
            <a:solidFill>
              <a:srgbClr val="CF2727"/>
            </a:solidFill>
          </p:spPr>
        </p:sp>
        <p:sp>
          <p:nvSpPr>
            <p:cNvPr name="TextBox 4" id="4"/>
            <p:cNvSpPr txBox="true"/>
            <p:nvPr/>
          </p:nvSpPr>
          <p:spPr>
            <a:xfrm>
              <a:off x="0" y="0"/>
              <a:ext cx="2776147" cy="330239"/>
            </a:xfrm>
            <a:prstGeom prst="rect">
              <a:avLst/>
            </a:prstGeom>
          </p:spPr>
          <p:txBody>
            <a:bodyPr anchor="ctr" rtlCol="false" tIns="50800" lIns="50800" bIns="50800" rIns="50800"/>
            <a:lstStyle/>
            <a:p>
              <a:pPr algn="ctr">
                <a:lnSpc>
                  <a:spcPts val="1686"/>
                </a:lnSpc>
              </a:pPr>
            </a:p>
          </p:txBody>
        </p:sp>
      </p:grpSp>
      <p:sp>
        <p:nvSpPr>
          <p:cNvPr name="Freeform 5" id="5"/>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6" id="6"/>
          <p:cNvSpPr/>
          <p:nvPr/>
        </p:nvSpPr>
        <p:spPr>
          <a:xfrm flipH="false" flipV="false" rot="0">
            <a:off x="11052927" y="2928572"/>
            <a:ext cx="6938698" cy="6562891"/>
          </a:xfrm>
          <a:custGeom>
            <a:avLst/>
            <a:gdLst/>
            <a:ahLst/>
            <a:cxnLst/>
            <a:rect r="r" b="b" t="t" l="l"/>
            <a:pathLst>
              <a:path h="6562891" w="6938698">
                <a:moveTo>
                  <a:pt x="0" y="0"/>
                </a:moveTo>
                <a:lnTo>
                  <a:pt x="6938698" y="0"/>
                </a:lnTo>
                <a:lnTo>
                  <a:pt x="6938698" y="6562891"/>
                </a:lnTo>
                <a:lnTo>
                  <a:pt x="0" y="6562891"/>
                </a:lnTo>
                <a:lnTo>
                  <a:pt x="0" y="0"/>
                </a:lnTo>
                <a:close/>
              </a:path>
            </a:pathLst>
          </a:custGeom>
          <a:blipFill>
            <a:blip r:embed="rId3"/>
            <a:stretch>
              <a:fillRect l="-19368" t="0" r="-22596" b="0"/>
            </a:stretch>
          </a:blipFill>
        </p:spPr>
      </p:sp>
      <p:sp>
        <p:nvSpPr>
          <p:cNvPr name="TextBox 7" id="7"/>
          <p:cNvSpPr txBox="true"/>
          <p:nvPr/>
        </p:nvSpPr>
        <p:spPr>
          <a:xfrm rot="0">
            <a:off x="4646467" y="685800"/>
            <a:ext cx="10540684" cy="12573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B.Order Processing and Delivery</a:t>
            </a:r>
          </a:p>
          <a:p>
            <a:pPr algn="ctr">
              <a:lnSpc>
                <a:spcPts val="4500"/>
              </a:lnSpc>
            </a:pPr>
          </a:p>
        </p:txBody>
      </p:sp>
      <p:sp>
        <p:nvSpPr>
          <p:cNvPr name="TextBox 8" id="8"/>
          <p:cNvSpPr txBox="true"/>
          <p:nvPr/>
        </p:nvSpPr>
        <p:spPr>
          <a:xfrm rot="0">
            <a:off x="0" y="1828800"/>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Process 4:  Feedback and Follow-Up</a:t>
            </a:r>
          </a:p>
        </p:txBody>
      </p:sp>
      <p:sp>
        <p:nvSpPr>
          <p:cNvPr name="TextBox 9" id="9"/>
          <p:cNvSpPr txBox="true"/>
          <p:nvPr/>
        </p:nvSpPr>
        <p:spPr>
          <a:xfrm rot="0">
            <a:off x="1100351" y="4259808"/>
            <a:ext cx="8522982" cy="4114800"/>
          </a:xfrm>
          <a:prstGeom prst="rect">
            <a:avLst/>
          </a:prstGeom>
        </p:spPr>
        <p:txBody>
          <a:bodyPr anchor="t" rtlCol="false" tIns="0" lIns="0" bIns="0" rIns="0">
            <a:spAutoFit/>
          </a:bodyPr>
          <a:lstStyle/>
          <a:p>
            <a:pPr algn="ctr">
              <a:lnSpc>
                <a:spcPts val="4500"/>
              </a:lnSpc>
              <a:spcBef>
                <a:spcPct val="0"/>
              </a:spcBef>
            </a:pPr>
            <a:r>
              <a:rPr lang="en-US" sz="4500">
                <a:solidFill>
                  <a:srgbClr val="CF2727"/>
                </a:solidFill>
                <a:latin typeface="Codec Pro Bold"/>
              </a:rPr>
              <a:t>After you receive your products, we eagerly await your valued feedback. </a:t>
            </a:r>
          </a:p>
          <a:p>
            <a:pPr algn="ctr">
              <a:lnSpc>
                <a:spcPts val="4500"/>
              </a:lnSpc>
              <a:spcBef>
                <a:spcPct val="0"/>
              </a:spcBef>
            </a:pPr>
          </a:p>
          <a:p>
            <a:pPr algn="ctr">
              <a:lnSpc>
                <a:spcPts val="4500"/>
              </a:lnSpc>
              <a:spcBef>
                <a:spcPct val="0"/>
              </a:spcBef>
            </a:pPr>
            <a:r>
              <a:rPr lang="en-US" sz="4500">
                <a:solidFill>
                  <a:srgbClr val="CF2727"/>
                </a:solidFill>
                <a:latin typeface="Codec Pro Bold"/>
              </a:rPr>
              <a:t>Your satisfaction is crucial to us, and we look forward to serving your future needs.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sp>
        <p:nvSpPr>
          <p:cNvPr name="TextBox 2" id="2"/>
          <p:cNvSpPr txBox="true"/>
          <p:nvPr/>
        </p:nvSpPr>
        <p:spPr>
          <a:xfrm rot="0">
            <a:off x="4016201" y="819150"/>
            <a:ext cx="10255597" cy="1604644"/>
          </a:xfrm>
          <a:prstGeom prst="rect">
            <a:avLst/>
          </a:prstGeom>
        </p:spPr>
        <p:txBody>
          <a:bodyPr anchor="t" rtlCol="false" tIns="0" lIns="0" bIns="0" rIns="0">
            <a:spAutoFit/>
          </a:bodyPr>
          <a:lstStyle/>
          <a:p>
            <a:pPr algn="ctr">
              <a:lnSpc>
                <a:spcPts val="12880"/>
              </a:lnSpc>
            </a:pPr>
            <a:r>
              <a:rPr lang="en-US" sz="9200">
                <a:solidFill>
                  <a:srgbClr val="000000"/>
                </a:solidFill>
                <a:latin typeface="Arimo Bold"/>
              </a:rPr>
              <a:t>What do we need?</a:t>
            </a:r>
          </a:p>
        </p:txBody>
      </p:sp>
      <p:sp>
        <p:nvSpPr>
          <p:cNvPr name="TextBox 3" id="3"/>
          <p:cNvSpPr txBox="true"/>
          <p:nvPr/>
        </p:nvSpPr>
        <p:spPr>
          <a:xfrm rot="0">
            <a:off x="1592833" y="3169547"/>
            <a:ext cx="15102334" cy="3677920"/>
          </a:xfrm>
          <a:prstGeom prst="rect">
            <a:avLst/>
          </a:prstGeom>
        </p:spPr>
        <p:txBody>
          <a:bodyPr anchor="t" rtlCol="false" tIns="0" lIns="0" bIns="0" rIns="0">
            <a:spAutoFit/>
          </a:bodyPr>
          <a:lstStyle/>
          <a:p>
            <a:pPr algn="l" marL="1122679" indent="-561340" lvl="1">
              <a:lnSpc>
                <a:spcPts val="7279"/>
              </a:lnSpc>
              <a:buFont typeface="Arial"/>
              <a:buChar char="•"/>
            </a:pPr>
            <a:r>
              <a:rPr lang="en-US" sz="5199">
                <a:solidFill>
                  <a:srgbClr val="000000"/>
                </a:solidFill>
                <a:latin typeface="Arimo Bold"/>
              </a:rPr>
              <a:t>Your Company details</a:t>
            </a:r>
          </a:p>
          <a:p>
            <a:pPr algn="l" marL="1122679" indent="-561340" lvl="1">
              <a:lnSpc>
                <a:spcPts val="7279"/>
              </a:lnSpc>
              <a:buFont typeface="Arial"/>
              <a:buChar char="•"/>
            </a:pPr>
            <a:r>
              <a:rPr lang="en-US" sz="5199">
                <a:solidFill>
                  <a:srgbClr val="000000"/>
                </a:solidFill>
                <a:latin typeface="Arimo Bold"/>
              </a:rPr>
              <a:t>Your contact details</a:t>
            </a:r>
          </a:p>
          <a:p>
            <a:pPr algn="ctr" marL="1122679" indent="-561340" lvl="1">
              <a:lnSpc>
                <a:spcPts val="7279"/>
              </a:lnSpc>
              <a:buFont typeface="Arial"/>
              <a:buChar char="•"/>
            </a:pPr>
            <a:r>
              <a:rPr lang="en-US" sz="5199">
                <a:solidFill>
                  <a:srgbClr val="000000"/>
                </a:solidFill>
                <a:latin typeface="Arimo Bold"/>
              </a:rPr>
              <a:t>Information on the product we are searching</a:t>
            </a:r>
          </a:p>
          <a:p>
            <a:pPr algn="r">
              <a:lnSpc>
                <a:spcPts val="7279"/>
              </a:lnSpc>
            </a:pPr>
          </a:p>
        </p:txBody>
      </p:sp>
      <p:sp>
        <p:nvSpPr>
          <p:cNvPr name="Freeform 4" id="4"/>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TextBox 5" id="5"/>
          <p:cNvSpPr txBox="true"/>
          <p:nvPr/>
        </p:nvSpPr>
        <p:spPr>
          <a:xfrm rot="0">
            <a:off x="4825606" y="8271730"/>
            <a:ext cx="8268295" cy="1474470"/>
          </a:xfrm>
          <a:prstGeom prst="rect">
            <a:avLst/>
          </a:prstGeom>
        </p:spPr>
        <p:txBody>
          <a:bodyPr anchor="t" rtlCol="false" tIns="0" lIns="0" bIns="0" rIns="0">
            <a:spAutoFit/>
          </a:bodyPr>
          <a:lstStyle/>
          <a:p>
            <a:pPr algn="ctr">
              <a:lnSpc>
                <a:spcPts val="5880"/>
              </a:lnSpc>
            </a:pPr>
            <a:r>
              <a:rPr lang="en-US" sz="4200">
                <a:solidFill>
                  <a:srgbClr val="000000"/>
                </a:solidFill>
                <a:latin typeface="Archivo Black"/>
              </a:rPr>
              <a:t>Thank you for your Business</a:t>
            </a:r>
          </a:p>
          <a:p>
            <a:pPr algn="ctr">
              <a:lnSpc>
                <a:spcPts val="588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sp>
        <p:nvSpPr>
          <p:cNvPr name="Freeform 2" id="2"/>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3" id="3"/>
          <p:cNvSpPr/>
          <p:nvPr/>
        </p:nvSpPr>
        <p:spPr>
          <a:xfrm flipH="false" flipV="false" rot="0">
            <a:off x="914400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3"/>
            <a:stretch>
              <a:fillRect l="-23127" t="0" r="-45727" b="0"/>
            </a:stretch>
          </a:blipFill>
        </p:spPr>
      </p:sp>
      <p:grpSp>
        <p:nvGrpSpPr>
          <p:cNvPr name="Group 4" id="4"/>
          <p:cNvGrpSpPr/>
          <p:nvPr/>
        </p:nvGrpSpPr>
        <p:grpSpPr>
          <a:xfrm rot="0">
            <a:off x="1121302" y="1309202"/>
            <a:ext cx="6979349" cy="1253877"/>
            <a:chOff x="0" y="0"/>
            <a:chExt cx="1838182" cy="330239"/>
          </a:xfrm>
        </p:grpSpPr>
        <p:sp>
          <p:nvSpPr>
            <p:cNvPr name="Freeform 5" id="5"/>
            <p:cNvSpPr/>
            <p:nvPr/>
          </p:nvSpPr>
          <p:spPr>
            <a:xfrm flipH="false" flipV="false" rot="0">
              <a:off x="0" y="0"/>
              <a:ext cx="1838182" cy="330239"/>
            </a:xfrm>
            <a:custGeom>
              <a:avLst/>
              <a:gdLst/>
              <a:ahLst/>
              <a:cxnLst/>
              <a:rect r="r" b="b" t="t" l="l"/>
              <a:pathLst>
                <a:path h="330239" w="1838182">
                  <a:moveTo>
                    <a:pt x="56572" y="0"/>
                  </a:moveTo>
                  <a:lnTo>
                    <a:pt x="1781610" y="0"/>
                  </a:lnTo>
                  <a:cubicBezTo>
                    <a:pt x="1812854" y="0"/>
                    <a:pt x="1838182" y="25328"/>
                    <a:pt x="1838182" y="56572"/>
                  </a:cubicBezTo>
                  <a:lnTo>
                    <a:pt x="1838182" y="273667"/>
                  </a:lnTo>
                  <a:cubicBezTo>
                    <a:pt x="1838182" y="288671"/>
                    <a:pt x="1832222" y="303060"/>
                    <a:pt x="1821613" y="313670"/>
                  </a:cubicBezTo>
                  <a:cubicBezTo>
                    <a:pt x="1811003" y="324279"/>
                    <a:pt x="1796614" y="330239"/>
                    <a:pt x="1781610" y="330239"/>
                  </a:cubicBezTo>
                  <a:lnTo>
                    <a:pt x="56572" y="330239"/>
                  </a:lnTo>
                  <a:cubicBezTo>
                    <a:pt x="25328" y="330239"/>
                    <a:pt x="0" y="304911"/>
                    <a:pt x="0" y="273667"/>
                  </a:cubicBezTo>
                  <a:lnTo>
                    <a:pt x="0" y="56572"/>
                  </a:lnTo>
                  <a:cubicBezTo>
                    <a:pt x="0" y="25328"/>
                    <a:pt x="25328" y="0"/>
                    <a:pt x="56572" y="0"/>
                  </a:cubicBezTo>
                  <a:close/>
                </a:path>
              </a:pathLst>
            </a:custGeom>
            <a:solidFill>
              <a:srgbClr val="CF2727"/>
            </a:solidFill>
          </p:spPr>
        </p:sp>
        <p:sp>
          <p:nvSpPr>
            <p:cNvPr name="TextBox 6" id="6"/>
            <p:cNvSpPr txBox="true"/>
            <p:nvPr/>
          </p:nvSpPr>
          <p:spPr>
            <a:xfrm>
              <a:off x="0" y="0"/>
              <a:ext cx="1838182" cy="330239"/>
            </a:xfrm>
            <a:prstGeom prst="rect">
              <a:avLst/>
            </a:prstGeom>
          </p:spPr>
          <p:txBody>
            <a:bodyPr anchor="ctr" rtlCol="false" tIns="50800" lIns="50800" bIns="50800" rIns="50800"/>
            <a:lstStyle/>
            <a:p>
              <a:pPr algn="ctr">
                <a:lnSpc>
                  <a:spcPts val="1686"/>
                </a:lnSpc>
              </a:pPr>
            </a:p>
          </p:txBody>
        </p:sp>
      </p:grpSp>
      <p:sp>
        <p:nvSpPr>
          <p:cNvPr name="TextBox 7" id="7"/>
          <p:cNvSpPr txBox="true"/>
          <p:nvPr/>
        </p:nvSpPr>
        <p:spPr>
          <a:xfrm rot="0">
            <a:off x="148934" y="1328252"/>
            <a:ext cx="8995066" cy="12573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Thank You for Choosing SHAMANA Souricng</a:t>
            </a:r>
          </a:p>
        </p:txBody>
      </p:sp>
      <p:sp>
        <p:nvSpPr>
          <p:cNvPr name="TextBox 8" id="8"/>
          <p:cNvSpPr txBox="true"/>
          <p:nvPr/>
        </p:nvSpPr>
        <p:spPr>
          <a:xfrm rot="0">
            <a:off x="466493" y="2779323"/>
            <a:ext cx="8308016" cy="7442200"/>
          </a:xfrm>
          <a:prstGeom prst="rect">
            <a:avLst/>
          </a:prstGeom>
        </p:spPr>
        <p:txBody>
          <a:bodyPr anchor="t" rtlCol="false" tIns="0" lIns="0" bIns="0" rIns="0">
            <a:spAutoFit/>
          </a:bodyPr>
          <a:lstStyle/>
          <a:p>
            <a:pPr algn="ctr">
              <a:lnSpc>
                <a:spcPts val="3499"/>
              </a:lnSpc>
            </a:pPr>
            <a:r>
              <a:rPr lang="en-US" sz="2499">
                <a:solidFill>
                  <a:srgbClr val="5D544D"/>
                </a:solidFill>
                <a:latin typeface="Arimo"/>
              </a:rPr>
              <a:t>Thank you for choosing SHAMANA Sourcing for your business engagements in China. We are committed to delivering an exceptional customer service experience and are dedicated to supporting your business's growth and success.</a:t>
            </a:r>
          </a:p>
          <a:p>
            <a:pPr algn="ctr">
              <a:lnSpc>
                <a:spcPts val="3499"/>
              </a:lnSpc>
            </a:pPr>
            <a:r>
              <a:rPr lang="en-US" sz="2499">
                <a:solidFill>
                  <a:srgbClr val="5D544D"/>
                </a:solidFill>
                <a:latin typeface="Arimo"/>
              </a:rPr>
              <a:t>With years of specialized experience, we have continuously refined our sourcing methods to better serve our clients. Our aim is to facilitate a smoother and more successful interaction with your China-related business activities, helping you avoid common pitfalls and achieve your objectives with ease.</a:t>
            </a:r>
          </a:p>
          <a:p>
            <a:pPr algn="ctr">
              <a:lnSpc>
                <a:spcPts val="3499"/>
              </a:lnSpc>
            </a:pPr>
            <a:r>
              <a:rPr lang="en-US" sz="2499">
                <a:solidFill>
                  <a:srgbClr val="5D544D"/>
                </a:solidFill>
                <a:latin typeface="Arimo"/>
              </a:rPr>
              <a:t>We look forward to a fruitful collaboration and are excited to see how our partnership will help propel your business forward.</a:t>
            </a:r>
          </a:p>
          <a:p>
            <a:pPr algn="ctr">
              <a:lnSpc>
                <a:spcPts val="3499"/>
              </a:lnSpc>
            </a:pPr>
            <a:r>
              <a:rPr lang="en-US" sz="2499">
                <a:solidFill>
                  <a:srgbClr val="5D544D"/>
                </a:solidFill>
                <a:latin typeface="Arimo"/>
              </a:rPr>
              <a:t>Thank you once again for your trust in SHAMANA Sourcing.</a:t>
            </a:r>
          </a:p>
          <a:p>
            <a:pPr algn="ctr">
              <a:lnSpc>
                <a:spcPts val="34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sp>
        <p:nvSpPr>
          <p:cNvPr name="Freeform 2" id="2"/>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grpSp>
        <p:nvGrpSpPr>
          <p:cNvPr name="Group 3" id="3"/>
          <p:cNvGrpSpPr/>
          <p:nvPr/>
        </p:nvGrpSpPr>
        <p:grpSpPr>
          <a:xfrm rot="0">
            <a:off x="5618835" y="401761"/>
            <a:ext cx="6979349" cy="1253877"/>
            <a:chOff x="0" y="0"/>
            <a:chExt cx="1838182" cy="330239"/>
          </a:xfrm>
        </p:grpSpPr>
        <p:sp>
          <p:nvSpPr>
            <p:cNvPr name="Freeform 4" id="4"/>
            <p:cNvSpPr/>
            <p:nvPr/>
          </p:nvSpPr>
          <p:spPr>
            <a:xfrm flipH="false" flipV="false" rot="0">
              <a:off x="0" y="0"/>
              <a:ext cx="1838182" cy="330239"/>
            </a:xfrm>
            <a:custGeom>
              <a:avLst/>
              <a:gdLst/>
              <a:ahLst/>
              <a:cxnLst/>
              <a:rect r="r" b="b" t="t" l="l"/>
              <a:pathLst>
                <a:path h="330239" w="1838182">
                  <a:moveTo>
                    <a:pt x="56572" y="0"/>
                  </a:moveTo>
                  <a:lnTo>
                    <a:pt x="1781610" y="0"/>
                  </a:lnTo>
                  <a:cubicBezTo>
                    <a:pt x="1812854" y="0"/>
                    <a:pt x="1838182" y="25328"/>
                    <a:pt x="1838182" y="56572"/>
                  </a:cubicBezTo>
                  <a:lnTo>
                    <a:pt x="1838182" y="273667"/>
                  </a:lnTo>
                  <a:cubicBezTo>
                    <a:pt x="1838182" y="288671"/>
                    <a:pt x="1832222" y="303060"/>
                    <a:pt x="1821613" y="313670"/>
                  </a:cubicBezTo>
                  <a:cubicBezTo>
                    <a:pt x="1811003" y="324279"/>
                    <a:pt x="1796614" y="330239"/>
                    <a:pt x="1781610" y="330239"/>
                  </a:cubicBezTo>
                  <a:lnTo>
                    <a:pt x="56572" y="330239"/>
                  </a:lnTo>
                  <a:cubicBezTo>
                    <a:pt x="25328" y="330239"/>
                    <a:pt x="0" y="304911"/>
                    <a:pt x="0" y="273667"/>
                  </a:cubicBezTo>
                  <a:lnTo>
                    <a:pt x="0" y="56572"/>
                  </a:lnTo>
                  <a:cubicBezTo>
                    <a:pt x="0" y="25328"/>
                    <a:pt x="25328" y="0"/>
                    <a:pt x="56572" y="0"/>
                  </a:cubicBezTo>
                  <a:close/>
                </a:path>
              </a:pathLst>
            </a:custGeom>
            <a:solidFill>
              <a:srgbClr val="CF2727"/>
            </a:solidFill>
          </p:spPr>
        </p:sp>
        <p:sp>
          <p:nvSpPr>
            <p:cNvPr name="TextBox 5" id="5"/>
            <p:cNvSpPr txBox="true"/>
            <p:nvPr/>
          </p:nvSpPr>
          <p:spPr>
            <a:xfrm>
              <a:off x="0" y="0"/>
              <a:ext cx="1838182" cy="330239"/>
            </a:xfrm>
            <a:prstGeom prst="rect">
              <a:avLst/>
            </a:prstGeom>
          </p:spPr>
          <p:txBody>
            <a:bodyPr anchor="ctr" rtlCol="false" tIns="50800" lIns="50800" bIns="50800" rIns="50800"/>
            <a:lstStyle/>
            <a:p>
              <a:pPr algn="ctr">
                <a:lnSpc>
                  <a:spcPts val="1686"/>
                </a:lnSpc>
              </a:pPr>
            </a:p>
          </p:txBody>
        </p:sp>
      </p:grpSp>
      <p:sp>
        <p:nvSpPr>
          <p:cNvPr name="Freeform 6" id="6"/>
          <p:cNvSpPr/>
          <p:nvPr/>
        </p:nvSpPr>
        <p:spPr>
          <a:xfrm flipH="false" flipV="false" rot="0">
            <a:off x="2074717" y="4711286"/>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3"/>
            <a:stretch>
              <a:fillRect l="0" t="0" r="0" b="0"/>
            </a:stretch>
          </a:blipFill>
        </p:spPr>
      </p:sp>
      <p:sp>
        <p:nvSpPr>
          <p:cNvPr name="Freeform 7" id="7"/>
          <p:cNvSpPr/>
          <p:nvPr/>
        </p:nvSpPr>
        <p:spPr>
          <a:xfrm flipH="false" flipV="false" rot="0">
            <a:off x="11069783" y="4711286"/>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4"/>
            <a:stretch>
              <a:fillRect l="-24757" t="0" r="-25336" b="0"/>
            </a:stretch>
          </a:blipFill>
        </p:spPr>
      </p:sp>
      <p:sp>
        <p:nvSpPr>
          <p:cNvPr name="TextBox 8" id="8"/>
          <p:cNvSpPr txBox="true"/>
          <p:nvPr/>
        </p:nvSpPr>
        <p:spPr>
          <a:xfrm rot="0">
            <a:off x="4646467" y="685800"/>
            <a:ext cx="8995066" cy="6858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HOW DO WE WORK?</a:t>
            </a:r>
          </a:p>
        </p:txBody>
      </p:sp>
      <p:sp>
        <p:nvSpPr>
          <p:cNvPr name="TextBox 9" id="9"/>
          <p:cNvSpPr txBox="true"/>
          <p:nvPr/>
        </p:nvSpPr>
        <p:spPr>
          <a:xfrm rot="0">
            <a:off x="1352401" y="2163667"/>
            <a:ext cx="15583198" cy="1604644"/>
          </a:xfrm>
          <a:prstGeom prst="rect">
            <a:avLst/>
          </a:prstGeom>
        </p:spPr>
        <p:txBody>
          <a:bodyPr anchor="t" rtlCol="false" tIns="0" lIns="0" bIns="0" rIns="0">
            <a:spAutoFit/>
          </a:bodyPr>
          <a:lstStyle/>
          <a:p>
            <a:pPr algn="ctr">
              <a:lnSpc>
                <a:spcPts val="12880"/>
              </a:lnSpc>
            </a:pPr>
            <a:r>
              <a:rPr lang="en-US" sz="9200">
                <a:solidFill>
                  <a:srgbClr val="5D544D"/>
                </a:solidFill>
                <a:latin typeface="Arimo Bold"/>
              </a:rPr>
              <a:t>Our process contain 2 Parts</a:t>
            </a:r>
          </a:p>
        </p:txBody>
      </p:sp>
      <p:sp>
        <p:nvSpPr>
          <p:cNvPr name="AutoShape 10" id="10"/>
          <p:cNvSpPr/>
          <p:nvPr/>
        </p:nvSpPr>
        <p:spPr>
          <a:xfrm flipV="true">
            <a:off x="9134475" y="4711361"/>
            <a:ext cx="19050" cy="4885732"/>
          </a:xfrm>
          <a:prstGeom prst="line">
            <a:avLst/>
          </a:prstGeom>
          <a:ln cap="flat" w="38100">
            <a:solidFill>
              <a:srgbClr val="CF2727"/>
            </a:solidFill>
            <a:prstDash val="solid"/>
            <a:headEnd type="none" len="sm" w="sm"/>
            <a:tailEnd type="none" len="sm" w="sm"/>
          </a:ln>
        </p:spPr>
      </p:sp>
      <p:sp>
        <p:nvSpPr>
          <p:cNvPr name="TextBox 11" id="11"/>
          <p:cNvSpPr txBox="true"/>
          <p:nvPr/>
        </p:nvSpPr>
        <p:spPr>
          <a:xfrm rot="0">
            <a:off x="2154489" y="3897216"/>
            <a:ext cx="5183832" cy="599440"/>
          </a:xfrm>
          <a:prstGeom prst="rect">
            <a:avLst/>
          </a:prstGeom>
        </p:spPr>
        <p:txBody>
          <a:bodyPr anchor="t" rtlCol="false" tIns="0" lIns="0" bIns="0" rIns="0">
            <a:spAutoFit/>
          </a:bodyPr>
          <a:lstStyle/>
          <a:p>
            <a:pPr algn="ctr">
              <a:lnSpc>
                <a:spcPts val="4759"/>
              </a:lnSpc>
            </a:pPr>
            <a:r>
              <a:rPr lang="en-US" sz="3399">
                <a:solidFill>
                  <a:srgbClr val="5D544D"/>
                </a:solidFill>
                <a:latin typeface="Arimo"/>
              </a:rPr>
              <a:t>A. Initial Inquiry &amp; Sourcing</a:t>
            </a:r>
          </a:p>
        </p:txBody>
      </p:sp>
      <p:sp>
        <p:nvSpPr>
          <p:cNvPr name="TextBox 12" id="12"/>
          <p:cNvSpPr txBox="true"/>
          <p:nvPr/>
        </p:nvSpPr>
        <p:spPr>
          <a:xfrm rot="0">
            <a:off x="10454825" y="3897216"/>
            <a:ext cx="5758458" cy="599440"/>
          </a:xfrm>
          <a:prstGeom prst="rect">
            <a:avLst/>
          </a:prstGeom>
        </p:spPr>
        <p:txBody>
          <a:bodyPr anchor="t" rtlCol="false" tIns="0" lIns="0" bIns="0" rIns="0">
            <a:spAutoFit/>
          </a:bodyPr>
          <a:lstStyle/>
          <a:p>
            <a:pPr algn="ctr">
              <a:lnSpc>
                <a:spcPts val="4759"/>
              </a:lnSpc>
            </a:pPr>
            <a:r>
              <a:rPr lang="en-US" sz="3399">
                <a:solidFill>
                  <a:srgbClr val="5D544D"/>
                </a:solidFill>
                <a:latin typeface="Arimo"/>
              </a:rPr>
              <a:t>B. Order Follow Up &amp; Delivery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sp>
        <p:nvSpPr>
          <p:cNvPr name="Freeform 2" id="2"/>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grpSp>
        <p:nvGrpSpPr>
          <p:cNvPr name="Group 3" id="3"/>
          <p:cNvGrpSpPr/>
          <p:nvPr/>
        </p:nvGrpSpPr>
        <p:grpSpPr>
          <a:xfrm rot="0">
            <a:off x="4646467" y="401761"/>
            <a:ext cx="8995066" cy="1253877"/>
            <a:chOff x="0" y="0"/>
            <a:chExt cx="2369071" cy="330239"/>
          </a:xfrm>
        </p:grpSpPr>
        <p:sp>
          <p:nvSpPr>
            <p:cNvPr name="Freeform 4" id="4"/>
            <p:cNvSpPr/>
            <p:nvPr/>
          </p:nvSpPr>
          <p:spPr>
            <a:xfrm flipH="false" flipV="false" rot="0">
              <a:off x="0" y="0"/>
              <a:ext cx="2369071" cy="330239"/>
            </a:xfrm>
            <a:custGeom>
              <a:avLst/>
              <a:gdLst/>
              <a:ahLst/>
              <a:cxnLst/>
              <a:rect r="r" b="b" t="t" l="l"/>
              <a:pathLst>
                <a:path h="330239" w="2369071">
                  <a:moveTo>
                    <a:pt x="43895" y="0"/>
                  </a:moveTo>
                  <a:lnTo>
                    <a:pt x="2325176" y="0"/>
                  </a:lnTo>
                  <a:cubicBezTo>
                    <a:pt x="2336818" y="0"/>
                    <a:pt x="2347982" y="4625"/>
                    <a:pt x="2356214" y="12857"/>
                  </a:cubicBezTo>
                  <a:cubicBezTo>
                    <a:pt x="2364446" y="21088"/>
                    <a:pt x="2369071" y="32253"/>
                    <a:pt x="2369071" y="43895"/>
                  </a:cubicBezTo>
                  <a:lnTo>
                    <a:pt x="2369071" y="286344"/>
                  </a:lnTo>
                  <a:cubicBezTo>
                    <a:pt x="2369071" y="297986"/>
                    <a:pt x="2364446" y="309151"/>
                    <a:pt x="2356214" y="317383"/>
                  </a:cubicBezTo>
                  <a:cubicBezTo>
                    <a:pt x="2347982" y="325615"/>
                    <a:pt x="2336818" y="330239"/>
                    <a:pt x="2325176" y="330239"/>
                  </a:cubicBezTo>
                  <a:lnTo>
                    <a:pt x="43895" y="330239"/>
                  </a:lnTo>
                  <a:cubicBezTo>
                    <a:pt x="32253" y="330239"/>
                    <a:pt x="21088" y="325615"/>
                    <a:pt x="12857" y="317383"/>
                  </a:cubicBezTo>
                  <a:cubicBezTo>
                    <a:pt x="4625" y="309151"/>
                    <a:pt x="0" y="297986"/>
                    <a:pt x="0" y="286344"/>
                  </a:cubicBezTo>
                  <a:lnTo>
                    <a:pt x="0" y="43895"/>
                  </a:lnTo>
                  <a:cubicBezTo>
                    <a:pt x="0" y="32253"/>
                    <a:pt x="4625" y="21088"/>
                    <a:pt x="12857" y="12857"/>
                  </a:cubicBezTo>
                  <a:cubicBezTo>
                    <a:pt x="21088" y="4625"/>
                    <a:pt x="32253" y="0"/>
                    <a:pt x="43895" y="0"/>
                  </a:cubicBezTo>
                  <a:close/>
                </a:path>
              </a:pathLst>
            </a:custGeom>
            <a:solidFill>
              <a:srgbClr val="CF2727"/>
            </a:solidFill>
          </p:spPr>
        </p:sp>
        <p:sp>
          <p:nvSpPr>
            <p:cNvPr name="TextBox 5" id="5"/>
            <p:cNvSpPr txBox="true"/>
            <p:nvPr/>
          </p:nvSpPr>
          <p:spPr>
            <a:xfrm>
              <a:off x="0" y="0"/>
              <a:ext cx="2369071" cy="330239"/>
            </a:xfrm>
            <a:prstGeom prst="rect">
              <a:avLst/>
            </a:prstGeom>
          </p:spPr>
          <p:txBody>
            <a:bodyPr anchor="ctr" rtlCol="false" tIns="50800" lIns="50800" bIns="50800" rIns="50800"/>
            <a:lstStyle/>
            <a:p>
              <a:pPr algn="ctr">
                <a:lnSpc>
                  <a:spcPts val="1686"/>
                </a:lnSpc>
              </a:pPr>
            </a:p>
          </p:txBody>
        </p:sp>
      </p:grpSp>
      <p:sp>
        <p:nvSpPr>
          <p:cNvPr name="Freeform 6" id="6"/>
          <p:cNvSpPr/>
          <p:nvPr/>
        </p:nvSpPr>
        <p:spPr>
          <a:xfrm flipH="false" flipV="false" rot="0">
            <a:off x="7553149" y="1755448"/>
            <a:ext cx="10407303" cy="8229600"/>
          </a:xfrm>
          <a:custGeom>
            <a:avLst/>
            <a:gdLst/>
            <a:ahLst/>
            <a:cxnLst/>
            <a:rect r="r" b="b" t="t" l="l"/>
            <a:pathLst>
              <a:path h="8229600" w="10407303">
                <a:moveTo>
                  <a:pt x="0" y="0"/>
                </a:moveTo>
                <a:lnTo>
                  <a:pt x="10407303" y="0"/>
                </a:lnTo>
                <a:lnTo>
                  <a:pt x="10407303" y="8229600"/>
                </a:lnTo>
                <a:lnTo>
                  <a:pt x="0" y="8229600"/>
                </a:lnTo>
                <a:lnTo>
                  <a:pt x="0" y="0"/>
                </a:lnTo>
                <a:close/>
              </a:path>
            </a:pathLst>
          </a:custGeom>
          <a:blipFill>
            <a:blip r:embed="rId3"/>
            <a:stretch>
              <a:fillRect l="0" t="0" r="-18687" b="0"/>
            </a:stretch>
          </a:blipFill>
        </p:spPr>
      </p:sp>
      <p:sp>
        <p:nvSpPr>
          <p:cNvPr name="TextBox 7" id="7"/>
          <p:cNvSpPr txBox="true"/>
          <p:nvPr/>
        </p:nvSpPr>
        <p:spPr>
          <a:xfrm rot="0">
            <a:off x="4646467" y="685800"/>
            <a:ext cx="8995066" cy="6858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A. Initial Inquiry &amp; Sourcing</a:t>
            </a:r>
          </a:p>
        </p:txBody>
      </p:sp>
      <p:sp>
        <p:nvSpPr>
          <p:cNvPr name="TextBox 8" id="8"/>
          <p:cNvSpPr txBox="true"/>
          <p:nvPr/>
        </p:nvSpPr>
        <p:spPr>
          <a:xfrm rot="0">
            <a:off x="0" y="1961743"/>
            <a:ext cx="998624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Step 1: Inquiry Submission</a:t>
            </a:r>
          </a:p>
        </p:txBody>
      </p:sp>
      <p:sp>
        <p:nvSpPr>
          <p:cNvPr name="TextBox 9" id="9"/>
          <p:cNvSpPr txBox="true"/>
          <p:nvPr/>
        </p:nvSpPr>
        <p:spPr>
          <a:xfrm rot="0">
            <a:off x="445255" y="5040299"/>
            <a:ext cx="6905713" cy="2400300"/>
          </a:xfrm>
          <a:prstGeom prst="rect">
            <a:avLst/>
          </a:prstGeom>
        </p:spPr>
        <p:txBody>
          <a:bodyPr anchor="t" rtlCol="false" tIns="0" lIns="0" bIns="0" rIns="0">
            <a:spAutoFit/>
          </a:bodyPr>
          <a:lstStyle/>
          <a:p>
            <a:pPr algn="ctr">
              <a:lnSpc>
                <a:spcPts val="4500"/>
              </a:lnSpc>
              <a:spcBef>
                <a:spcPct val="0"/>
              </a:spcBef>
            </a:pPr>
            <a:r>
              <a:rPr lang="en-US" sz="4500">
                <a:solidFill>
                  <a:srgbClr val="5D544D"/>
                </a:solidFill>
                <a:latin typeface="Codec Pro Bold"/>
              </a:rPr>
              <a:t>You can start</a:t>
            </a:r>
            <a:r>
              <a:rPr lang="en-US" sz="4500">
                <a:solidFill>
                  <a:srgbClr val="5D544D"/>
                </a:solidFill>
                <a:latin typeface="Codec Pro Bold"/>
              </a:rPr>
              <a:t> by sending us an inquiry detailing the products they are seeking.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sp>
        <p:nvSpPr>
          <p:cNvPr name="Freeform 2" id="2"/>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3" id="3"/>
          <p:cNvSpPr/>
          <p:nvPr/>
        </p:nvSpPr>
        <p:spPr>
          <a:xfrm flipH="true" flipV="false" rot="0">
            <a:off x="10206902" y="1600200"/>
            <a:ext cx="8081098" cy="8229600"/>
          </a:xfrm>
          <a:custGeom>
            <a:avLst/>
            <a:gdLst/>
            <a:ahLst/>
            <a:cxnLst/>
            <a:rect r="r" b="b" t="t" l="l"/>
            <a:pathLst>
              <a:path h="8229600" w="8081098">
                <a:moveTo>
                  <a:pt x="8081098" y="0"/>
                </a:moveTo>
                <a:lnTo>
                  <a:pt x="0" y="0"/>
                </a:lnTo>
                <a:lnTo>
                  <a:pt x="0" y="8229600"/>
                </a:lnTo>
                <a:lnTo>
                  <a:pt x="8081098" y="8229600"/>
                </a:lnTo>
                <a:lnTo>
                  <a:pt x="8081098" y="0"/>
                </a:lnTo>
                <a:close/>
              </a:path>
            </a:pathLst>
          </a:custGeom>
          <a:blipFill>
            <a:blip r:embed="rId3"/>
            <a:stretch>
              <a:fillRect l="-16466" t="0" r="-36099" b="0"/>
            </a:stretch>
          </a:blipFill>
        </p:spPr>
      </p:sp>
      <p:grpSp>
        <p:nvGrpSpPr>
          <p:cNvPr name="Group 4" id="4"/>
          <p:cNvGrpSpPr/>
          <p:nvPr/>
        </p:nvGrpSpPr>
        <p:grpSpPr>
          <a:xfrm rot="0">
            <a:off x="4646467" y="401761"/>
            <a:ext cx="8995066" cy="1253877"/>
            <a:chOff x="0" y="0"/>
            <a:chExt cx="2369071" cy="330239"/>
          </a:xfrm>
        </p:grpSpPr>
        <p:sp>
          <p:nvSpPr>
            <p:cNvPr name="Freeform 5" id="5"/>
            <p:cNvSpPr/>
            <p:nvPr/>
          </p:nvSpPr>
          <p:spPr>
            <a:xfrm flipH="false" flipV="false" rot="0">
              <a:off x="0" y="0"/>
              <a:ext cx="2369071" cy="330239"/>
            </a:xfrm>
            <a:custGeom>
              <a:avLst/>
              <a:gdLst/>
              <a:ahLst/>
              <a:cxnLst/>
              <a:rect r="r" b="b" t="t" l="l"/>
              <a:pathLst>
                <a:path h="330239" w="2369071">
                  <a:moveTo>
                    <a:pt x="43895" y="0"/>
                  </a:moveTo>
                  <a:lnTo>
                    <a:pt x="2325176" y="0"/>
                  </a:lnTo>
                  <a:cubicBezTo>
                    <a:pt x="2336818" y="0"/>
                    <a:pt x="2347982" y="4625"/>
                    <a:pt x="2356214" y="12857"/>
                  </a:cubicBezTo>
                  <a:cubicBezTo>
                    <a:pt x="2364446" y="21088"/>
                    <a:pt x="2369071" y="32253"/>
                    <a:pt x="2369071" y="43895"/>
                  </a:cubicBezTo>
                  <a:lnTo>
                    <a:pt x="2369071" y="286344"/>
                  </a:lnTo>
                  <a:cubicBezTo>
                    <a:pt x="2369071" y="297986"/>
                    <a:pt x="2364446" y="309151"/>
                    <a:pt x="2356214" y="317383"/>
                  </a:cubicBezTo>
                  <a:cubicBezTo>
                    <a:pt x="2347982" y="325615"/>
                    <a:pt x="2336818" y="330239"/>
                    <a:pt x="2325176" y="330239"/>
                  </a:cubicBezTo>
                  <a:lnTo>
                    <a:pt x="43895" y="330239"/>
                  </a:lnTo>
                  <a:cubicBezTo>
                    <a:pt x="32253" y="330239"/>
                    <a:pt x="21088" y="325615"/>
                    <a:pt x="12857" y="317383"/>
                  </a:cubicBezTo>
                  <a:cubicBezTo>
                    <a:pt x="4625" y="309151"/>
                    <a:pt x="0" y="297986"/>
                    <a:pt x="0" y="286344"/>
                  </a:cubicBezTo>
                  <a:lnTo>
                    <a:pt x="0" y="43895"/>
                  </a:lnTo>
                  <a:cubicBezTo>
                    <a:pt x="0" y="32253"/>
                    <a:pt x="4625" y="21088"/>
                    <a:pt x="12857" y="12857"/>
                  </a:cubicBezTo>
                  <a:cubicBezTo>
                    <a:pt x="21088" y="4625"/>
                    <a:pt x="32253" y="0"/>
                    <a:pt x="43895" y="0"/>
                  </a:cubicBezTo>
                  <a:close/>
                </a:path>
              </a:pathLst>
            </a:custGeom>
            <a:solidFill>
              <a:srgbClr val="CF2727"/>
            </a:solidFill>
          </p:spPr>
        </p:sp>
        <p:sp>
          <p:nvSpPr>
            <p:cNvPr name="TextBox 6" id="6"/>
            <p:cNvSpPr txBox="true"/>
            <p:nvPr/>
          </p:nvSpPr>
          <p:spPr>
            <a:xfrm>
              <a:off x="0" y="0"/>
              <a:ext cx="2369071" cy="330239"/>
            </a:xfrm>
            <a:prstGeom prst="rect">
              <a:avLst/>
            </a:prstGeom>
          </p:spPr>
          <p:txBody>
            <a:bodyPr anchor="ctr" rtlCol="false" tIns="50800" lIns="50800" bIns="50800" rIns="50800"/>
            <a:lstStyle/>
            <a:p>
              <a:pPr algn="ctr">
                <a:lnSpc>
                  <a:spcPts val="1686"/>
                </a:lnSpc>
              </a:pPr>
            </a:p>
          </p:txBody>
        </p:sp>
      </p:grpSp>
      <p:sp>
        <p:nvSpPr>
          <p:cNvPr name="TextBox 7" id="7"/>
          <p:cNvSpPr txBox="true"/>
          <p:nvPr/>
        </p:nvSpPr>
        <p:spPr>
          <a:xfrm rot="0">
            <a:off x="4646467" y="685800"/>
            <a:ext cx="8995066" cy="6858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A. Initial Inquiry &amp; Sourcing</a:t>
            </a:r>
          </a:p>
        </p:txBody>
      </p:sp>
      <p:sp>
        <p:nvSpPr>
          <p:cNvPr name="TextBox 8" id="8"/>
          <p:cNvSpPr txBox="true"/>
          <p:nvPr/>
        </p:nvSpPr>
        <p:spPr>
          <a:xfrm rot="0">
            <a:off x="-296841" y="1961743"/>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Step 2:  Personal Introduction</a:t>
            </a:r>
          </a:p>
        </p:txBody>
      </p:sp>
      <p:sp>
        <p:nvSpPr>
          <p:cNvPr name="TextBox 9" id="9"/>
          <p:cNvSpPr txBox="true"/>
          <p:nvPr/>
        </p:nvSpPr>
        <p:spPr>
          <a:xfrm rot="0">
            <a:off x="1028700" y="4382638"/>
            <a:ext cx="7540337" cy="2971800"/>
          </a:xfrm>
          <a:prstGeom prst="rect">
            <a:avLst/>
          </a:prstGeom>
        </p:spPr>
        <p:txBody>
          <a:bodyPr anchor="t" rtlCol="false" tIns="0" lIns="0" bIns="0" rIns="0">
            <a:spAutoFit/>
          </a:bodyPr>
          <a:lstStyle/>
          <a:p>
            <a:pPr algn="ctr">
              <a:lnSpc>
                <a:spcPts val="4500"/>
              </a:lnSpc>
              <a:spcBef>
                <a:spcPct val="0"/>
              </a:spcBef>
            </a:pPr>
            <a:r>
              <a:rPr lang="en-US" sz="4500">
                <a:solidFill>
                  <a:srgbClr val="CF2727"/>
                </a:solidFill>
                <a:latin typeface="Codec Pro Bold"/>
              </a:rPr>
              <a:t>One of our dedicated team members will reach out to introduce themselves and take responsibility for managing your project.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grpSp>
        <p:nvGrpSpPr>
          <p:cNvPr name="Group 2" id="2"/>
          <p:cNvGrpSpPr/>
          <p:nvPr/>
        </p:nvGrpSpPr>
        <p:grpSpPr>
          <a:xfrm rot="0">
            <a:off x="4646467" y="401761"/>
            <a:ext cx="8995066" cy="1253877"/>
            <a:chOff x="0" y="0"/>
            <a:chExt cx="2369071" cy="330239"/>
          </a:xfrm>
        </p:grpSpPr>
        <p:sp>
          <p:nvSpPr>
            <p:cNvPr name="Freeform 3" id="3"/>
            <p:cNvSpPr/>
            <p:nvPr/>
          </p:nvSpPr>
          <p:spPr>
            <a:xfrm flipH="false" flipV="false" rot="0">
              <a:off x="0" y="0"/>
              <a:ext cx="2369071" cy="330239"/>
            </a:xfrm>
            <a:custGeom>
              <a:avLst/>
              <a:gdLst/>
              <a:ahLst/>
              <a:cxnLst/>
              <a:rect r="r" b="b" t="t" l="l"/>
              <a:pathLst>
                <a:path h="330239" w="2369071">
                  <a:moveTo>
                    <a:pt x="43895" y="0"/>
                  </a:moveTo>
                  <a:lnTo>
                    <a:pt x="2325176" y="0"/>
                  </a:lnTo>
                  <a:cubicBezTo>
                    <a:pt x="2336818" y="0"/>
                    <a:pt x="2347982" y="4625"/>
                    <a:pt x="2356214" y="12857"/>
                  </a:cubicBezTo>
                  <a:cubicBezTo>
                    <a:pt x="2364446" y="21088"/>
                    <a:pt x="2369071" y="32253"/>
                    <a:pt x="2369071" y="43895"/>
                  </a:cubicBezTo>
                  <a:lnTo>
                    <a:pt x="2369071" y="286344"/>
                  </a:lnTo>
                  <a:cubicBezTo>
                    <a:pt x="2369071" y="297986"/>
                    <a:pt x="2364446" y="309151"/>
                    <a:pt x="2356214" y="317383"/>
                  </a:cubicBezTo>
                  <a:cubicBezTo>
                    <a:pt x="2347982" y="325615"/>
                    <a:pt x="2336818" y="330239"/>
                    <a:pt x="2325176" y="330239"/>
                  </a:cubicBezTo>
                  <a:lnTo>
                    <a:pt x="43895" y="330239"/>
                  </a:lnTo>
                  <a:cubicBezTo>
                    <a:pt x="32253" y="330239"/>
                    <a:pt x="21088" y="325615"/>
                    <a:pt x="12857" y="317383"/>
                  </a:cubicBezTo>
                  <a:cubicBezTo>
                    <a:pt x="4625" y="309151"/>
                    <a:pt x="0" y="297986"/>
                    <a:pt x="0" y="286344"/>
                  </a:cubicBezTo>
                  <a:lnTo>
                    <a:pt x="0" y="43895"/>
                  </a:lnTo>
                  <a:cubicBezTo>
                    <a:pt x="0" y="32253"/>
                    <a:pt x="4625" y="21088"/>
                    <a:pt x="12857" y="12857"/>
                  </a:cubicBezTo>
                  <a:cubicBezTo>
                    <a:pt x="21088" y="4625"/>
                    <a:pt x="32253" y="0"/>
                    <a:pt x="43895" y="0"/>
                  </a:cubicBezTo>
                  <a:close/>
                </a:path>
              </a:pathLst>
            </a:custGeom>
            <a:solidFill>
              <a:srgbClr val="CF2727"/>
            </a:solidFill>
          </p:spPr>
        </p:sp>
        <p:sp>
          <p:nvSpPr>
            <p:cNvPr name="TextBox 4" id="4"/>
            <p:cNvSpPr txBox="true"/>
            <p:nvPr/>
          </p:nvSpPr>
          <p:spPr>
            <a:xfrm>
              <a:off x="0" y="0"/>
              <a:ext cx="2369071" cy="330239"/>
            </a:xfrm>
            <a:prstGeom prst="rect">
              <a:avLst/>
            </a:prstGeom>
          </p:spPr>
          <p:txBody>
            <a:bodyPr anchor="ctr" rtlCol="false" tIns="50800" lIns="50800" bIns="50800" rIns="50800"/>
            <a:lstStyle/>
            <a:p>
              <a:pPr algn="ctr">
                <a:lnSpc>
                  <a:spcPts val="1686"/>
                </a:lnSpc>
              </a:pPr>
            </a:p>
          </p:txBody>
        </p:sp>
      </p:grpSp>
      <p:sp>
        <p:nvSpPr>
          <p:cNvPr name="Freeform 5" id="5"/>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6" id="6"/>
          <p:cNvSpPr/>
          <p:nvPr/>
        </p:nvSpPr>
        <p:spPr>
          <a:xfrm flipH="false" flipV="false" rot="0">
            <a:off x="8863127" y="2246776"/>
            <a:ext cx="9186025" cy="6889519"/>
          </a:xfrm>
          <a:custGeom>
            <a:avLst/>
            <a:gdLst/>
            <a:ahLst/>
            <a:cxnLst/>
            <a:rect r="r" b="b" t="t" l="l"/>
            <a:pathLst>
              <a:path h="6889519" w="9186025">
                <a:moveTo>
                  <a:pt x="0" y="0"/>
                </a:moveTo>
                <a:lnTo>
                  <a:pt x="9186025" y="0"/>
                </a:lnTo>
                <a:lnTo>
                  <a:pt x="9186025" y="6889518"/>
                </a:lnTo>
                <a:lnTo>
                  <a:pt x="0" y="6889518"/>
                </a:lnTo>
                <a:lnTo>
                  <a:pt x="0" y="0"/>
                </a:lnTo>
                <a:close/>
              </a:path>
            </a:pathLst>
          </a:custGeom>
          <a:blipFill>
            <a:blip r:embed="rId3"/>
            <a:stretch>
              <a:fillRect l="0" t="0" r="0" b="0"/>
            </a:stretch>
          </a:blipFill>
        </p:spPr>
      </p:sp>
      <p:sp>
        <p:nvSpPr>
          <p:cNvPr name="TextBox 7" id="7"/>
          <p:cNvSpPr txBox="true"/>
          <p:nvPr/>
        </p:nvSpPr>
        <p:spPr>
          <a:xfrm rot="0">
            <a:off x="4646467" y="685800"/>
            <a:ext cx="8995066" cy="6858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A. Initial Inquiry &amp; Sourcing</a:t>
            </a:r>
          </a:p>
        </p:txBody>
      </p:sp>
      <p:sp>
        <p:nvSpPr>
          <p:cNvPr name="TextBox 8" id="8"/>
          <p:cNvSpPr txBox="true"/>
          <p:nvPr/>
        </p:nvSpPr>
        <p:spPr>
          <a:xfrm rot="0">
            <a:off x="866063" y="3239253"/>
            <a:ext cx="7560809" cy="5784851"/>
          </a:xfrm>
          <a:prstGeom prst="rect">
            <a:avLst/>
          </a:prstGeom>
        </p:spPr>
        <p:txBody>
          <a:bodyPr anchor="t" rtlCol="false" tIns="0" lIns="0" bIns="0" rIns="0">
            <a:spAutoFit/>
          </a:bodyPr>
          <a:lstStyle/>
          <a:p>
            <a:pPr algn="l">
              <a:lnSpc>
                <a:spcPts val="3500"/>
              </a:lnSpc>
              <a:spcBef>
                <a:spcPct val="0"/>
              </a:spcBef>
            </a:pPr>
            <a:r>
              <a:rPr lang="en-US" sz="3500">
                <a:solidFill>
                  <a:srgbClr val="5D544D"/>
                </a:solidFill>
                <a:latin typeface="Codec Pro Bold"/>
              </a:rPr>
              <a:t>We commence the search for real suppliers using a method refined from years of experience.</a:t>
            </a:r>
          </a:p>
          <a:p>
            <a:pPr algn="l">
              <a:lnSpc>
                <a:spcPts val="3500"/>
              </a:lnSpc>
              <a:spcBef>
                <a:spcPct val="0"/>
              </a:spcBef>
            </a:pPr>
            <a:r>
              <a:rPr lang="en-US" sz="3500">
                <a:solidFill>
                  <a:srgbClr val="5D544D"/>
                </a:solidFill>
                <a:latin typeface="Codec Pro Bold"/>
              </a:rPr>
              <a:t> </a:t>
            </a:r>
          </a:p>
          <a:p>
            <a:pPr algn="l">
              <a:lnSpc>
                <a:spcPts val="3500"/>
              </a:lnSpc>
              <a:spcBef>
                <a:spcPct val="0"/>
              </a:spcBef>
            </a:pPr>
            <a:r>
              <a:rPr lang="en-US" sz="3500">
                <a:solidFill>
                  <a:srgbClr val="5D544D"/>
                </a:solidFill>
                <a:latin typeface="Codec Pro Bold"/>
              </a:rPr>
              <a:t>We focus exclusively on factories, thoroughly verify supplier information, and select only stable suppliers who meet our stringent criteria. </a:t>
            </a:r>
          </a:p>
          <a:p>
            <a:pPr algn="l">
              <a:lnSpc>
                <a:spcPts val="3500"/>
              </a:lnSpc>
              <a:spcBef>
                <a:spcPct val="0"/>
              </a:spcBef>
            </a:pPr>
          </a:p>
          <a:p>
            <a:pPr algn="l">
              <a:lnSpc>
                <a:spcPts val="3500"/>
              </a:lnSpc>
              <a:spcBef>
                <a:spcPct val="0"/>
              </a:spcBef>
            </a:pPr>
            <a:r>
              <a:rPr lang="en-US" sz="3500">
                <a:solidFill>
                  <a:srgbClr val="5D544D"/>
                </a:solidFill>
                <a:latin typeface="Codec Pro Bold"/>
              </a:rPr>
              <a:t>This ensures that we connect you with the most reliable supplier possible.</a:t>
            </a:r>
          </a:p>
        </p:txBody>
      </p:sp>
      <p:sp>
        <p:nvSpPr>
          <p:cNvPr name="TextBox 9" id="9"/>
          <p:cNvSpPr txBox="true"/>
          <p:nvPr/>
        </p:nvSpPr>
        <p:spPr>
          <a:xfrm rot="0">
            <a:off x="-296841" y="1961743"/>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Step 3:  Supplier Selection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grpSp>
        <p:nvGrpSpPr>
          <p:cNvPr name="Group 2" id="2"/>
          <p:cNvGrpSpPr/>
          <p:nvPr/>
        </p:nvGrpSpPr>
        <p:grpSpPr>
          <a:xfrm rot="0">
            <a:off x="4646467" y="401761"/>
            <a:ext cx="8995066" cy="1253877"/>
            <a:chOff x="0" y="0"/>
            <a:chExt cx="2369071" cy="330239"/>
          </a:xfrm>
        </p:grpSpPr>
        <p:sp>
          <p:nvSpPr>
            <p:cNvPr name="Freeform 3" id="3"/>
            <p:cNvSpPr/>
            <p:nvPr/>
          </p:nvSpPr>
          <p:spPr>
            <a:xfrm flipH="false" flipV="false" rot="0">
              <a:off x="0" y="0"/>
              <a:ext cx="2369071" cy="330239"/>
            </a:xfrm>
            <a:custGeom>
              <a:avLst/>
              <a:gdLst/>
              <a:ahLst/>
              <a:cxnLst/>
              <a:rect r="r" b="b" t="t" l="l"/>
              <a:pathLst>
                <a:path h="330239" w="2369071">
                  <a:moveTo>
                    <a:pt x="43895" y="0"/>
                  </a:moveTo>
                  <a:lnTo>
                    <a:pt x="2325176" y="0"/>
                  </a:lnTo>
                  <a:cubicBezTo>
                    <a:pt x="2336818" y="0"/>
                    <a:pt x="2347982" y="4625"/>
                    <a:pt x="2356214" y="12857"/>
                  </a:cubicBezTo>
                  <a:cubicBezTo>
                    <a:pt x="2364446" y="21088"/>
                    <a:pt x="2369071" y="32253"/>
                    <a:pt x="2369071" y="43895"/>
                  </a:cubicBezTo>
                  <a:lnTo>
                    <a:pt x="2369071" y="286344"/>
                  </a:lnTo>
                  <a:cubicBezTo>
                    <a:pt x="2369071" y="297986"/>
                    <a:pt x="2364446" y="309151"/>
                    <a:pt x="2356214" y="317383"/>
                  </a:cubicBezTo>
                  <a:cubicBezTo>
                    <a:pt x="2347982" y="325615"/>
                    <a:pt x="2336818" y="330239"/>
                    <a:pt x="2325176" y="330239"/>
                  </a:cubicBezTo>
                  <a:lnTo>
                    <a:pt x="43895" y="330239"/>
                  </a:lnTo>
                  <a:cubicBezTo>
                    <a:pt x="32253" y="330239"/>
                    <a:pt x="21088" y="325615"/>
                    <a:pt x="12857" y="317383"/>
                  </a:cubicBezTo>
                  <a:cubicBezTo>
                    <a:pt x="4625" y="309151"/>
                    <a:pt x="0" y="297986"/>
                    <a:pt x="0" y="286344"/>
                  </a:cubicBezTo>
                  <a:lnTo>
                    <a:pt x="0" y="43895"/>
                  </a:lnTo>
                  <a:cubicBezTo>
                    <a:pt x="0" y="32253"/>
                    <a:pt x="4625" y="21088"/>
                    <a:pt x="12857" y="12857"/>
                  </a:cubicBezTo>
                  <a:cubicBezTo>
                    <a:pt x="21088" y="4625"/>
                    <a:pt x="32253" y="0"/>
                    <a:pt x="43895" y="0"/>
                  </a:cubicBezTo>
                  <a:close/>
                </a:path>
              </a:pathLst>
            </a:custGeom>
            <a:solidFill>
              <a:srgbClr val="CF2727"/>
            </a:solidFill>
          </p:spPr>
        </p:sp>
        <p:sp>
          <p:nvSpPr>
            <p:cNvPr name="TextBox 4" id="4"/>
            <p:cNvSpPr txBox="true"/>
            <p:nvPr/>
          </p:nvSpPr>
          <p:spPr>
            <a:xfrm>
              <a:off x="0" y="0"/>
              <a:ext cx="2369071" cy="330239"/>
            </a:xfrm>
            <a:prstGeom prst="rect">
              <a:avLst/>
            </a:prstGeom>
          </p:spPr>
          <p:txBody>
            <a:bodyPr anchor="ctr" rtlCol="false" tIns="50800" lIns="50800" bIns="50800" rIns="50800"/>
            <a:lstStyle/>
            <a:p>
              <a:pPr algn="ctr">
                <a:lnSpc>
                  <a:spcPts val="1686"/>
                </a:lnSpc>
              </a:pPr>
            </a:p>
          </p:txBody>
        </p:sp>
      </p:grpSp>
      <p:sp>
        <p:nvSpPr>
          <p:cNvPr name="Freeform 5" id="5"/>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6" id="6"/>
          <p:cNvSpPr/>
          <p:nvPr/>
        </p:nvSpPr>
        <p:spPr>
          <a:xfrm flipH="false" flipV="false" rot="0">
            <a:off x="9848646" y="1796391"/>
            <a:ext cx="8439354" cy="8229600"/>
          </a:xfrm>
          <a:custGeom>
            <a:avLst/>
            <a:gdLst/>
            <a:ahLst/>
            <a:cxnLst/>
            <a:rect r="r" b="b" t="t" l="l"/>
            <a:pathLst>
              <a:path h="8229600" w="8439354">
                <a:moveTo>
                  <a:pt x="0" y="0"/>
                </a:moveTo>
                <a:lnTo>
                  <a:pt x="8439354" y="0"/>
                </a:lnTo>
                <a:lnTo>
                  <a:pt x="8439354" y="8229600"/>
                </a:lnTo>
                <a:lnTo>
                  <a:pt x="0" y="8229600"/>
                </a:lnTo>
                <a:lnTo>
                  <a:pt x="0" y="0"/>
                </a:lnTo>
                <a:close/>
              </a:path>
            </a:pathLst>
          </a:custGeom>
          <a:blipFill>
            <a:blip r:embed="rId3"/>
            <a:stretch>
              <a:fillRect l="-46089" t="0" r="0" b="0"/>
            </a:stretch>
          </a:blipFill>
        </p:spPr>
      </p:sp>
      <p:sp>
        <p:nvSpPr>
          <p:cNvPr name="TextBox 7" id="7"/>
          <p:cNvSpPr txBox="true"/>
          <p:nvPr/>
        </p:nvSpPr>
        <p:spPr>
          <a:xfrm rot="0">
            <a:off x="4646467" y="685800"/>
            <a:ext cx="8995066" cy="6858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A. Initial Inquiry &amp; Sourcing</a:t>
            </a:r>
          </a:p>
        </p:txBody>
      </p:sp>
      <p:sp>
        <p:nvSpPr>
          <p:cNvPr name="TextBox 8" id="8"/>
          <p:cNvSpPr txBox="true"/>
          <p:nvPr/>
        </p:nvSpPr>
        <p:spPr>
          <a:xfrm rot="0">
            <a:off x="-296841" y="1961743"/>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Step 4:  Quotation and Payment</a:t>
            </a:r>
          </a:p>
        </p:txBody>
      </p:sp>
      <p:sp>
        <p:nvSpPr>
          <p:cNvPr name="TextBox 9" id="9"/>
          <p:cNvSpPr txBox="true"/>
          <p:nvPr/>
        </p:nvSpPr>
        <p:spPr>
          <a:xfrm rot="0">
            <a:off x="841389" y="3053691"/>
            <a:ext cx="8068497" cy="6972300"/>
          </a:xfrm>
          <a:prstGeom prst="rect">
            <a:avLst/>
          </a:prstGeom>
        </p:spPr>
        <p:txBody>
          <a:bodyPr anchor="t" rtlCol="false" tIns="0" lIns="0" bIns="0" rIns="0">
            <a:spAutoFit/>
          </a:bodyPr>
          <a:lstStyle/>
          <a:p>
            <a:pPr algn="l">
              <a:lnSpc>
                <a:spcPts val="4500"/>
              </a:lnSpc>
              <a:spcBef>
                <a:spcPct val="0"/>
              </a:spcBef>
            </a:pPr>
            <a:r>
              <a:rPr lang="en-US" sz="4500">
                <a:solidFill>
                  <a:srgbClr val="CF2727"/>
                </a:solidFill>
                <a:latin typeface="Codec Pro Bold"/>
              </a:rPr>
              <a:t>Once sourcing is complete, we provide you with the most suitable quotation. </a:t>
            </a:r>
          </a:p>
          <a:p>
            <a:pPr algn="l">
              <a:lnSpc>
                <a:spcPts val="4500"/>
              </a:lnSpc>
              <a:spcBef>
                <a:spcPct val="0"/>
              </a:spcBef>
            </a:pPr>
          </a:p>
          <a:p>
            <a:pPr algn="l">
              <a:lnSpc>
                <a:spcPts val="4500"/>
              </a:lnSpc>
              <a:spcBef>
                <a:spcPct val="0"/>
              </a:spcBef>
            </a:pPr>
            <a:r>
              <a:rPr lang="en-US" sz="4500">
                <a:solidFill>
                  <a:srgbClr val="CF2727"/>
                </a:solidFill>
                <a:latin typeface="Codec Pro Bold"/>
              </a:rPr>
              <a:t>If you accept our quotation, rest assured there are no additional fees or hidden costs. </a:t>
            </a:r>
          </a:p>
          <a:p>
            <a:pPr algn="l">
              <a:lnSpc>
                <a:spcPts val="4500"/>
              </a:lnSpc>
              <a:spcBef>
                <a:spcPct val="0"/>
              </a:spcBef>
            </a:pPr>
          </a:p>
          <a:p>
            <a:pPr algn="l">
              <a:lnSpc>
                <a:spcPts val="4500"/>
              </a:lnSpc>
              <a:spcBef>
                <a:spcPct val="0"/>
              </a:spcBef>
            </a:pPr>
            <a:r>
              <a:rPr lang="en-US" sz="4500">
                <a:solidFill>
                  <a:srgbClr val="CF2727"/>
                </a:solidFill>
                <a:latin typeface="Codec Pro Bold"/>
              </a:rPr>
              <a:t>We will issue an invoice, and upon payment, we proceed with order processing.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grpSp>
        <p:nvGrpSpPr>
          <p:cNvPr name="Group 2" id="2"/>
          <p:cNvGrpSpPr/>
          <p:nvPr/>
        </p:nvGrpSpPr>
        <p:grpSpPr>
          <a:xfrm rot="0">
            <a:off x="4646467" y="401761"/>
            <a:ext cx="10540684" cy="1253877"/>
            <a:chOff x="0" y="0"/>
            <a:chExt cx="2776147" cy="330239"/>
          </a:xfrm>
        </p:grpSpPr>
        <p:sp>
          <p:nvSpPr>
            <p:cNvPr name="Freeform 3" id="3"/>
            <p:cNvSpPr/>
            <p:nvPr/>
          </p:nvSpPr>
          <p:spPr>
            <a:xfrm flipH="false" flipV="false" rot="0">
              <a:off x="0" y="0"/>
              <a:ext cx="2776147" cy="330239"/>
            </a:xfrm>
            <a:custGeom>
              <a:avLst/>
              <a:gdLst/>
              <a:ahLst/>
              <a:cxnLst/>
              <a:rect r="r" b="b" t="t" l="l"/>
              <a:pathLst>
                <a:path h="330239" w="2776147">
                  <a:moveTo>
                    <a:pt x="37458" y="0"/>
                  </a:moveTo>
                  <a:lnTo>
                    <a:pt x="2738689" y="0"/>
                  </a:lnTo>
                  <a:cubicBezTo>
                    <a:pt x="2759377" y="0"/>
                    <a:pt x="2776147" y="16771"/>
                    <a:pt x="2776147" y="37458"/>
                  </a:cubicBezTo>
                  <a:lnTo>
                    <a:pt x="2776147" y="292781"/>
                  </a:lnTo>
                  <a:cubicBezTo>
                    <a:pt x="2776147" y="313469"/>
                    <a:pt x="2759377" y="330239"/>
                    <a:pt x="2738689" y="330239"/>
                  </a:cubicBezTo>
                  <a:lnTo>
                    <a:pt x="37458" y="330239"/>
                  </a:lnTo>
                  <a:cubicBezTo>
                    <a:pt x="16771" y="330239"/>
                    <a:pt x="0" y="313469"/>
                    <a:pt x="0" y="292781"/>
                  </a:cubicBezTo>
                  <a:lnTo>
                    <a:pt x="0" y="37458"/>
                  </a:lnTo>
                  <a:cubicBezTo>
                    <a:pt x="0" y="16771"/>
                    <a:pt x="16771" y="0"/>
                    <a:pt x="37458" y="0"/>
                  </a:cubicBezTo>
                  <a:close/>
                </a:path>
              </a:pathLst>
            </a:custGeom>
            <a:solidFill>
              <a:srgbClr val="CF2727"/>
            </a:solidFill>
          </p:spPr>
        </p:sp>
        <p:sp>
          <p:nvSpPr>
            <p:cNvPr name="TextBox 4" id="4"/>
            <p:cNvSpPr txBox="true"/>
            <p:nvPr/>
          </p:nvSpPr>
          <p:spPr>
            <a:xfrm>
              <a:off x="0" y="0"/>
              <a:ext cx="2776147" cy="330239"/>
            </a:xfrm>
            <a:prstGeom prst="rect">
              <a:avLst/>
            </a:prstGeom>
          </p:spPr>
          <p:txBody>
            <a:bodyPr anchor="ctr" rtlCol="false" tIns="50800" lIns="50800" bIns="50800" rIns="50800"/>
            <a:lstStyle/>
            <a:p>
              <a:pPr algn="ctr">
                <a:lnSpc>
                  <a:spcPts val="1686"/>
                </a:lnSpc>
              </a:pPr>
            </a:p>
          </p:txBody>
        </p:sp>
      </p:grpSp>
      <p:sp>
        <p:nvSpPr>
          <p:cNvPr name="Freeform 5" id="5"/>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6" id="6"/>
          <p:cNvSpPr/>
          <p:nvPr/>
        </p:nvSpPr>
        <p:spPr>
          <a:xfrm flipH="false" flipV="false" rot="0">
            <a:off x="9729833" y="2867888"/>
            <a:ext cx="8215731" cy="6844481"/>
          </a:xfrm>
          <a:custGeom>
            <a:avLst/>
            <a:gdLst/>
            <a:ahLst/>
            <a:cxnLst/>
            <a:rect r="r" b="b" t="t" l="l"/>
            <a:pathLst>
              <a:path h="6844481" w="8215731">
                <a:moveTo>
                  <a:pt x="0" y="0"/>
                </a:moveTo>
                <a:lnTo>
                  <a:pt x="8215730" y="0"/>
                </a:lnTo>
                <a:lnTo>
                  <a:pt x="8215730" y="6844481"/>
                </a:lnTo>
                <a:lnTo>
                  <a:pt x="0" y="6844481"/>
                </a:lnTo>
                <a:lnTo>
                  <a:pt x="0" y="0"/>
                </a:lnTo>
                <a:close/>
              </a:path>
            </a:pathLst>
          </a:custGeom>
          <a:blipFill>
            <a:blip r:embed="rId3"/>
            <a:stretch>
              <a:fillRect l="0" t="0" r="-25042" b="0"/>
            </a:stretch>
          </a:blipFill>
        </p:spPr>
      </p:sp>
      <p:sp>
        <p:nvSpPr>
          <p:cNvPr name="TextBox 7" id="7"/>
          <p:cNvSpPr txBox="true"/>
          <p:nvPr/>
        </p:nvSpPr>
        <p:spPr>
          <a:xfrm rot="0">
            <a:off x="4646467" y="685800"/>
            <a:ext cx="10540684" cy="12573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B.Order Processing and Delivery</a:t>
            </a:r>
          </a:p>
          <a:p>
            <a:pPr algn="ctr">
              <a:lnSpc>
                <a:spcPts val="4500"/>
              </a:lnSpc>
            </a:pPr>
          </a:p>
        </p:txBody>
      </p:sp>
      <p:sp>
        <p:nvSpPr>
          <p:cNvPr name="TextBox 8" id="8"/>
          <p:cNvSpPr txBox="true"/>
          <p:nvPr/>
        </p:nvSpPr>
        <p:spPr>
          <a:xfrm rot="0">
            <a:off x="-296841" y="1961743"/>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Process 1:  Production Monitoring</a:t>
            </a:r>
          </a:p>
        </p:txBody>
      </p:sp>
      <p:sp>
        <p:nvSpPr>
          <p:cNvPr name="TextBox 9" id="9"/>
          <p:cNvSpPr txBox="true"/>
          <p:nvPr/>
        </p:nvSpPr>
        <p:spPr>
          <a:xfrm rot="0">
            <a:off x="670444" y="3399427"/>
            <a:ext cx="8913655" cy="5502765"/>
          </a:xfrm>
          <a:prstGeom prst="rect">
            <a:avLst/>
          </a:prstGeom>
        </p:spPr>
        <p:txBody>
          <a:bodyPr anchor="t" rtlCol="false" tIns="0" lIns="0" bIns="0" rIns="0">
            <a:spAutoFit/>
          </a:bodyPr>
          <a:lstStyle/>
          <a:p>
            <a:pPr algn="l">
              <a:lnSpc>
                <a:spcPts val="4769"/>
              </a:lnSpc>
              <a:spcBef>
                <a:spcPct val="0"/>
              </a:spcBef>
            </a:pPr>
            <a:r>
              <a:rPr lang="en-US" sz="4769">
                <a:solidFill>
                  <a:srgbClr val="5D544D"/>
                </a:solidFill>
                <a:latin typeface="Codec Pro Bold"/>
              </a:rPr>
              <a:t>Throughout the production process, we regularly check on the supplier to ensure there are no issues or delays. </a:t>
            </a:r>
          </a:p>
          <a:p>
            <a:pPr algn="l">
              <a:lnSpc>
                <a:spcPts val="4769"/>
              </a:lnSpc>
              <a:spcBef>
                <a:spcPct val="0"/>
              </a:spcBef>
            </a:pPr>
          </a:p>
          <a:p>
            <a:pPr algn="l">
              <a:lnSpc>
                <a:spcPts val="4769"/>
              </a:lnSpc>
              <a:spcBef>
                <a:spcPct val="0"/>
              </a:spcBef>
            </a:pPr>
            <a:r>
              <a:rPr lang="en-US" sz="4769">
                <a:solidFill>
                  <a:srgbClr val="5D544D"/>
                </a:solidFill>
                <a:latin typeface="Codec Pro Bold"/>
              </a:rPr>
              <a:t>Our team actively manages the production timeline to maintain adherence to the delivery schedule.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F0EC"/>
        </a:solidFill>
      </p:bgPr>
    </p:bg>
    <p:spTree>
      <p:nvGrpSpPr>
        <p:cNvPr id="1" name=""/>
        <p:cNvGrpSpPr/>
        <p:nvPr/>
      </p:nvGrpSpPr>
      <p:grpSpPr>
        <a:xfrm>
          <a:off x="0" y="0"/>
          <a:ext cx="0" cy="0"/>
          <a:chOff x="0" y="0"/>
          <a:chExt cx="0" cy="0"/>
        </a:xfrm>
      </p:grpSpPr>
      <p:grpSp>
        <p:nvGrpSpPr>
          <p:cNvPr name="Group 2" id="2"/>
          <p:cNvGrpSpPr/>
          <p:nvPr/>
        </p:nvGrpSpPr>
        <p:grpSpPr>
          <a:xfrm rot="0">
            <a:off x="4646467" y="401761"/>
            <a:ext cx="10540684" cy="1253877"/>
            <a:chOff x="0" y="0"/>
            <a:chExt cx="2776147" cy="330239"/>
          </a:xfrm>
        </p:grpSpPr>
        <p:sp>
          <p:nvSpPr>
            <p:cNvPr name="Freeform 3" id="3"/>
            <p:cNvSpPr/>
            <p:nvPr/>
          </p:nvSpPr>
          <p:spPr>
            <a:xfrm flipH="false" flipV="false" rot="0">
              <a:off x="0" y="0"/>
              <a:ext cx="2776147" cy="330239"/>
            </a:xfrm>
            <a:custGeom>
              <a:avLst/>
              <a:gdLst/>
              <a:ahLst/>
              <a:cxnLst/>
              <a:rect r="r" b="b" t="t" l="l"/>
              <a:pathLst>
                <a:path h="330239" w="2776147">
                  <a:moveTo>
                    <a:pt x="37458" y="0"/>
                  </a:moveTo>
                  <a:lnTo>
                    <a:pt x="2738689" y="0"/>
                  </a:lnTo>
                  <a:cubicBezTo>
                    <a:pt x="2759377" y="0"/>
                    <a:pt x="2776147" y="16771"/>
                    <a:pt x="2776147" y="37458"/>
                  </a:cubicBezTo>
                  <a:lnTo>
                    <a:pt x="2776147" y="292781"/>
                  </a:lnTo>
                  <a:cubicBezTo>
                    <a:pt x="2776147" y="313469"/>
                    <a:pt x="2759377" y="330239"/>
                    <a:pt x="2738689" y="330239"/>
                  </a:cubicBezTo>
                  <a:lnTo>
                    <a:pt x="37458" y="330239"/>
                  </a:lnTo>
                  <a:cubicBezTo>
                    <a:pt x="16771" y="330239"/>
                    <a:pt x="0" y="313469"/>
                    <a:pt x="0" y="292781"/>
                  </a:cubicBezTo>
                  <a:lnTo>
                    <a:pt x="0" y="37458"/>
                  </a:lnTo>
                  <a:cubicBezTo>
                    <a:pt x="0" y="16771"/>
                    <a:pt x="16771" y="0"/>
                    <a:pt x="37458" y="0"/>
                  </a:cubicBezTo>
                  <a:close/>
                </a:path>
              </a:pathLst>
            </a:custGeom>
            <a:solidFill>
              <a:srgbClr val="CF2727"/>
            </a:solidFill>
          </p:spPr>
        </p:sp>
        <p:sp>
          <p:nvSpPr>
            <p:cNvPr name="TextBox 4" id="4"/>
            <p:cNvSpPr txBox="true"/>
            <p:nvPr/>
          </p:nvSpPr>
          <p:spPr>
            <a:xfrm>
              <a:off x="0" y="0"/>
              <a:ext cx="2776147" cy="330239"/>
            </a:xfrm>
            <a:prstGeom prst="rect">
              <a:avLst/>
            </a:prstGeom>
          </p:spPr>
          <p:txBody>
            <a:bodyPr anchor="ctr" rtlCol="false" tIns="50800" lIns="50800" bIns="50800" rIns="50800"/>
            <a:lstStyle/>
            <a:p>
              <a:pPr algn="ctr">
                <a:lnSpc>
                  <a:spcPts val="1686"/>
                </a:lnSpc>
              </a:pPr>
            </a:p>
          </p:txBody>
        </p:sp>
      </p:grpSp>
      <p:sp>
        <p:nvSpPr>
          <p:cNvPr name="Freeform 5" id="5"/>
          <p:cNvSpPr/>
          <p:nvPr/>
        </p:nvSpPr>
        <p:spPr>
          <a:xfrm flipH="false" flipV="false" rot="0">
            <a:off x="173724" y="190164"/>
            <a:ext cx="3472435" cy="1240155"/>
          </a:xfrm>
          <a:custGeom>
            <a:avLst/>
            <a:gdLst/>
            <a:ahLst/>
            <a:cxnLst/>
            <a:rect r="r" b="b" t="t" l="l"/>
            <a:pathLst>
              <a:path h="1240155" w="3472435">
                <a:moveTo>
                  <a:pt x="0" y="0"/>
                </a:moveTo>
                <a:lnTo>
                  <a:pt x="3472435" y="0"/>
                </a:lnTo>
                <a:lnTo>
                  <a:pt x="3472435" y="1240156"/>
                </a:lnTo>
                <a:lnTo>
                  <a:pt x="0" y="1240156"/>
                </a:lnTo>
                <a:lnTo>
                  <a:pt x="0" y="0"/>
                </a:lnTo>
                <a:close/>
              </a:path>
            </a:pathLst>
          </a:custGeom>
          <a:blipFill>
            <a:blip r:embed="rId2"/>
            <a:stretch>
              <a:fillRect l="0" t="0" r="0" b="0"/>
            </a:stretch>
          </a:blipFill>
        </p:spPr>
      </p:sp>
      <p:sp>
        <p:nvSpPr>
          <p:cNvPr name="Freeform 6" id="6"/>
          <p:cNvSpPr/>
          <p:nvPr/>
        </p:nvSpPr>
        <p:spPr>
          <a:xfrm flipH="false" flipV="false" rot="0">
            <a:off x="11268745" y="2867888"/>
            <a:ext cx="7550208" cy="6623272"/>
          </a:xfrm>
          <a:custGeom>
            <a:avLst/>
            <a:gdLst/>
            <a:ahLst/>
            <a:cxnLst/>
            <a:rect r="r" b="b" t="t" l="l"/>
            <a:pathLst>
              <a:path h="6623272" w="7550208">
                <a:moveTo>
                  <a:pt x="0" y="0"/>
                </a:moveTo>
                <a:lnTo>
                  <a:pt x="7550207" y="0"/>
                </a:lnTo>
                <a:lnTo>
                  <a:pt x="7550207" y="6623272"/>
                </a:lnTo>
                <a:lnTo>
                  <a:pt x="0" y="6623272"/>
                </a:lnTo>
                <a:lnTo>
                  <a:pt x="0" y="0"/>
                </a:lnTo>
                <a:close/>
              </a:path>
            </a:pathLst>
          </a:custGeom>
          <a:blipFill>
            <a:blip r:embed="rId3"/>
            <a:stretch>
              <a:fillRect l="-16836" t="0" r="-16836" b="0"/>
            </a:stretch>
          </a:blipFill>
        </p:spPr>
      </p:sp>
      <p:sp>
        <p:nvSpPr>
          <p:cNvPr name="TextBox 7" id="7"/>
          <p:cNvSpPr txBox="true"/>
          <p:nvPr/>
        </p:nvSpPr>
        <p:spPr>
          <a:xfrm rot="0">
            <a:off x="4646467" y="685800"/>
            <a:ext cx="10540684" cy="1257300"/>
          </a:xfrm>
          <a:prstGeom prst="rect">
            <a:avLst/>
          </a:prstGeom>
        </p:spPr>
        <p:txBody>
          <a:bodyPr anchor="t" rtlCol="false" tIns="0" lIns="0" bIns="0" rIns="0">
            <a:spAutoFit/>
          </a:bodyPr>
          <a:lstStyle/>
          <a:p>
            <a:pPr algn="ctr">
              <a:lnSpc>
                <a:spcPts val="4500"/>
              </a:lnSpc>
            </a:pPr>
            <a:r>
              <a:rPr lang="en-US" sz="4500">
                <a:solidFill>
                  <a:srgbClr val="EFF0EC"/>
                </a:solidFill>
                <a:latin typeface="Codec Pro Bold"/>
              </a:rPr>
              <a:t>Part B.Order Processing and Delivery</a:t>
            </a:r>
          </a:p>
          <a:p>
            <a:pPr algn="ctr">
              <a:lnSpc>
                <a:spcPts val="4500"/>
              </a:lnSpc>
            </a:pPr>
          </a:p>
        </p:txBody>
      </p:sp>
      <p:sp>
        <p:nvSpPr>
          <p:cNvPr name="TextBox 8" id="8"/>
          <p:cNvSpPr txBox="true"/>
          <p:nvPr/>
        </p:nvSpPr>
        <p:spPr>
          <a:xfrm rot="0">
            <a:off x="-296841" y="1961743"/>
            <a:ext cx="12422382" cy="906145"/>
          </a:xfrm>
          <a:prstGeom prst="rect">
            <a:avLst/>
          </a:prstGeom>
        </p:spPr>
        <p:txBody>
          <a:bodyPr anchor="t" rtlCol="false" tIns="0" lIns="0" bIns="0" rIns="0">
            <a:spAutoFit/>
          </a:bodyPr>
          <a:lstStyle/>
          <a:p>
            <a:pPr algn="ctr">
              <a:lnSpc>
                <a:spcPts val="7279"/>
              </a:lnSpc>
            </a:pPr>
            <a:r>
              <a:rPr lang="en-US" sz="5199">
                <a:solidFill>
                  <a:srgbClr val="5D544D"/>
                </a:solidFill>
                <a:latin typeface="Arimo Bold"/>
              </a:rPr>
              <a:t>Process 2:  Shipping Coordination</a:t>
            </a:r>
          </a:p>
        </p:txBody>
      </p:sp>
      <p:sp>
        <p:nvSpPr>
          <p:cNvPr name="TextBox 9" id="9"/>
          <p:cNvSpPr txBox="true"/>
          <p:nvPr/>
        </p:nvSpPr>
        <p:spPr>
          <a:xfrm rot="0">
            <a:off x="527142" y="3286988"/>
            <a:ext cx="10365440" cy="6400800"/>
          </a:xfrm>
          <a:prstGeom prst="rect">
            <a:avLst/>
          </a:prstGeom>
        </p:spPr>
        <p:txBody>
          <a:bodyPr anchor="t" rtlCol="false" tIns="0" lIns="0" bIns="0" rIns="0">
            <a:spAutoFit/>
          </a:bodyPr>
          <a:lstStyle/>
          <a:p>
            <a:pPr algn="just">
              <a:lnSpc>
                <a:spcPts val="4500"/>
              </a:lnSpc>
              <a:spcBef>
                <a:spcPct val="0"/>
              </a:spcBef>
            </a:pPr>
            <a:r>
              <a:rPr lang="en-US" sz="4500">
                <a:solidFill>
                  <a:srgbClr val="CF2727"/>
                </a:solidFill>
                <a:latin typeface="Codec Pro Bold"/>
              </a:rPr>
              <a:t>Before production concludes and the products are ready to ship, we will contact you to finalize the shipping method and agree on the conditions.</a:t>
            </a:r>
          </a:p>
          <a:p>
            <a:pPr algn="just">
              <a:lnSpc>
                <a:spcPts val="4500"/>
              </a:lnSpc>
              <a:spcBef>
                <a:spcPct val="0"/>
              </a:spcBef>
            </a:pPr>
          </a:p>
          <a:p>
            <a:pPr algn="just">
              <a:lnSpc>
                <a:spcPts val="4500"/>
              </a:lnSpc>
              <a:spcBef>
                <a:spcPct val="0"/>
              </a:spcBef>
            </a:pPr>
            <a:r>
              <a:rPr lang="en-US" sz="4500">
                <a:solidFill>
                  <a:srgbClr val="CF2727"/>
                </a:solidFill>
                <a:latin typeface="Codec Pro Bold"/>
              </a:rPr>
              <a:t>Please refer to the INCOTERMS conditions listed on your invoice. </a:t>
            </a:r>
          </a:p>
          <a:p>
            <a:pPr algn="just">
              <a:lnSpc>
                <a:spcPts val="4500"/>
              </a:lnSpc>
              <a:spcBef>
                <a:spcPct val="0"/>
              </a:spcBef>
            </a:pPr>
          </a:p>
          <a:p>
            <a:pPr algn="just">
              <a:lnSpc>
                <a:spcPts val="4500"/>
              </a:lnSpc>
              <a:spcBef>
                <a:spcPct val="0"/>
              </a:spcBef>
            </a:pPr>
            <a:r>
              <a:rPr lang="en-US" sz="4500">
                <a:solidFill>
                  <a:srgbClr val="CF2727"/>
                </a:solidFill>
                <a:latin typeface="Codec Pro Bold"/>
              </a:rPr>
              <a:t>Once agreed upon, we have all the necessary details to ensure a successful delivery.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DAGEnH_kg1A</dc:identifier>
  <dcterms:modified xsi:type="dcterms:W3CDTF">2011-08-01T06:04:30Z</dcterms:modified>
  <cp:revision>1</cp:revision>
  <dc:title>From Inquiry to Feedback: SHAMANA Sourcing Journey</dc:title>
</cp:coreProperties>
</file>